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58" r:id="rId1"/>
  </p:sldMasterIdLst>
  <p:notesMasterIdLst>
    <p:notesMasterId r:id="rId10"/>
  </p:notesMasterIdLst>
  <p:handoutMasterIdLst>
    <p:handoutMasterId r:id="rId11"/>
  </p:handoutMasterIdLst>
  <p:sldIdLst>
    <p:sldId id="261" r:id="rId2"/>
    <p:sldId id="275" r:id="rId3"/>
    <p:sldId id="270" r:id="rId4"/>
    <p:sldId id="272" r:id="rId5"/>
    <p:sldId id="271" r:id="rId6"/>
    <p:sldId id="274" r:id="rId7"/>
    <p:sldId id="273" r:id="rId8"/>
    <p:sldId id="276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36">
          <p15:clr>
            <a:srgbClr val="A4A3A4"/>
          </p15:clr>
        </p15:guide>
        <p15:guide id="2" orient="horz" pos="391">
          <p15:clr>
            <a:srgbClr val="A4A3A4"/>
          </p15:clr>
        </p15:guide>
        <p15:guide id="3" orient="horz" pos="3975">
          <p15:clr>
            <a:srgbClr val="A4A3A4"/>
          </p15:clr>
        </p15:guide>
        <p15:guide id="4" orient="horz" pos="1030">
          <p15:clr>
            <a:srgbClr val="A4A3A4"/>
          </p15:clr>
        </p15:guide>
        <p15:guide id="5" pos="7312">
          <p15:clr>
            <a:srgbClr val="A4A3A4"/>
          </p15:clr>
        </p15:guide>
        <p15:guide id="6" pos="37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 useTimings="0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4843" autoAdjust="0"/>
    <p:restoredTop sz="95588" autoAdjust="0"/>
  </p:normalViewPr>
  <p:slideViewPr>
    <p:cSldViewPr snapToGrid="0" showGuides="1">
      <p:cViewPr varScale="1">
        <p:scale>
          <a:sx n="93" d="100"/>
          <a:sy n="93" d="100"/>
        </p:scale>
        <p:origin x="216" y="784"/>
      </p:cViewPr>
      <p:guideLst>
        <p:guide orient="horz" pos="936"/>
        <p:guide orient="horz" pos="391"/>
        <p:guide orient="horz" pos="3975"/>
        <p:guide orient="horz" pos="1030"/>
        <p:guide pos="7312"/>
        <p:guide pos="37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122" d="100"/>
          <a:sy n="122" d="100"/>
        </p:scale>
        <p:origin x="4914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Pladsholder til dato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8F9E11-F642-4BF2-B4DC-AF7D35EA7551}" type="datetimeFigureOut">
              <a:rPr lang="en-GB" smtClean="0"/>
              <a:t>10/09/2020</a:t>
            </a:fld>
            <a:endParaRPr lang="en-GB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A371A3-64EC-4735-8565-D99D7827967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92714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72A38B-F9FA-4036-A084-652409E98F08}" type="datetimeFigureOut">
              <a:rPr lang="en-GB" smtClean="0"/>
              <a:t>10/09/2020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436F85-577F-4A92-A47F-D540A2BCC8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8091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ias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dias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21109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hyperlink" Target="http://www.designguide.ku.dk/ku/skabeloner/powerpoint/praesentationer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hyperlink" Target="http://image.ku.dk/lightbox/211/13407586855728741badb20/" TargetMode="Externa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lar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6408000" tIns="360000" anchor="ctr" anchorCtr="0"/>
          <a:lstStyle>
            <a:lvl1pPr marL="0" indent="0" algn="l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 Click icon to insert image</a:t>
            </a:r>
          </a:p>
        </p:txBody>
      </p:sp>
      <p:sp>
        <p:nvSpPr>
          <p:cNvPr id="2" name="Titel 2"/>
          <p:cNvSpPr>
            <a:spLocks noGrp="1"/>
          </p:cNvSpPr>
          <p:nvPr>
            <p:ph type="ctrTitle" hasCustomPrompt="1"/>
          </p:nvPr>
        </p:nvSpPr>
        <p:spPr>
          <a:xfrm>
            <a:off x="0" y="691815"/>
            <a:ext cx="5959476" cy="5474035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master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951B3894-1A27-474F-B850-4D19BD66A348}" type="datetime1">
              <a:rPr lang="en-GB" smtClean="0"/>
              <a:t>10/09/2020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2" y="4053600"/>
            <a:ext cx="4946650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88962" y="3007285"/>
            <a:ext cx="4946649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1020200"/>
            <a:ext cx="4946649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8290818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588963" y="1635125"/>
            <a:ext cx="11012487" cy="4675188"/>
          </a:xfrm>
          <a:blipFill>
            <a:blip r:embed="rId2"/>
            <a:stretch>
              <a:fillRect/>
            </a:stretch>
          </a:blipFill>
        </p:spPr>
        <p:txBody>
          <a:bodyPr lIns="0" tIns="2304000" rIns="0" anchor="t" anchorCtr="0"/>
          <a:lstStyle>
            <a:lvl1pPr marL="0" indent="0" algn="ct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2"/>
            <a:ext cx="11012486" cy="865187"/>
          </a:xfrm>
        </p:spPr>
        <p:txBody>
          <a:bodyPr/>
          <a:lstStyle/>
          <a:p>
            <a:r>
              <a:rPr lang="en-GB" dirty="0"/>
              <a:t>Click to add title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1A63A-195F-4E5C-807F-EC3E378B62DA}" type="datetime1">
              <a:rPr lang="en-GB" smtClean="0"/>
              <a:t>10/09/2020</a:t>
            </a:fld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191671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ext label right and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tx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243638" y="4903567"/>
            <a:ext cx="5948362" cy="1398808"/>
          </a:xfrm>
          <a:solidFill>
            <a:srgbClr val="A31D20">
              <a:alpha val="95000"/>
            </a:srgbClr>
          </a:solidFill>
        </p:spPr>
        <p:txBody>
          <a:bodyPr lIns="252000" tIns="144000" rIns="540000" bIns="144000"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03916-CE1E-4939-B417-902161F0D6C0}" type="datetime1">
              <a:rPr lang="en-GB" smtClean="0"/>
              <a:t>10/09/2020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605502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ext label lef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0" y="4903567"/>
            <a:ext cx="5948362" cy="1398808"/>
          </a:xfrm>
          <a:solidFill>
            <a:srgbClr val="A31D20">
              <a:alpha val="95000"/>
            </a:srgbClr>
          </a:solidFill>
        </p:spPr>
        <p:txBody>
          <a:bodyPr lIns="576000" tIns="144000" rIns="252000" bIns="144000"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Click to add text</a:t>
            </a:r>
            <a:br>
              <a:rPr lang="en-GB" dirty="0"/>
            </a:br>
            <a:br>
              <a:rPr lang="en-GB" sz="2400" spc="100" dirty="0">
                <a:solidFill>
                  <a:schemeClr val="bg1"/>
                </a:solidFill>
                <a:latin typeface="+mj-lt"/>
                <a:cs typeface="Microsoft New Tai Lue"/>
              </a:rPr>
            </a:br>
            <a:r>
              <a:rPr lang="en-GB" dirty="0"/>
              <a:t>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B2958-03A2-4F19-961A-7F5FB9224D6C}" type="datetime1">
              <a:rPr lang="en-GB" smtClean="0"/>
              <a:t>10/09/2020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945602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label righ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93520-C84B-4D2B-928A-908E06562600}" type="datetime1">
              <a:rPr lang="en-GB" smtClean="0"/>
              <a:t>10/09/2020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6243638" y="2036763"/>
            <a:ext cx="5948362" cy="4265612"/>
          </a:xfrm>
          <a:solidFill>
            <a:schemeClr val="accent1">
              <a:alpha val="95000"/>
            </a:schemeClr>
          </a:solidFill>
        </p:spPr>
        <p:txBody>
          <a:bodyPr lIns="252000" tIns="144000" rIns="540000" bIns="144000"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  <a:lvl2pPr marL="719138" indent="-357188">
              <a:defRPr>
                <a:solidFill>
                  <a:schemeClr val="bg1"/>
                </a:solidFill>
              </a:defRPr>
            </a:lvl2pPr>
            <a:lvl3pPr marL="719138" indent="-358775">
              <a:defRPr>
                <a:solidFill>
                  <a:schemeClr val="bg1"/>
                </a:solidFill>
              </a:defRPr>
            </a:lvl3pPr>
            <a:lvl4pPr marL="719138" indent="-358775">
              <a:defRPr>
                <a:solidFill>
                  <a:schemeClr val="bg1"/>
                </a:solidFill>
              </a:defRPr>
            </a:lvl4pPr>
            <a:lvl5pPr marL="719138" indent="-358775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7580104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label lef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6408000" tIns="360000" rIns="0" anchor="ctr" anchorCtr="0"/>
          <a:lstStyle>
            <a:lvl1pPr marL="0" indent="0" algn="l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 Click icon to insert image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CA368-D880-47DA-A0D7-DBD567C71490}" type="datetime1">
              <a:rPr lang="en-GB" smtClean="0"/>
              <a:t>10/09/2020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0" y="2036763"/>
            <a:ext cx="5948362" cy="4265612"/>
          </a:xfrm>
          <a:solidFill>
            <a:schemeClr val="accent1">
              <a:alpha val="95000"/>
            </a:schemeClr>
          </a:solidFill>
        </p:spPr>
        <p:txBody>
          <a:bodyPr lIns="576000" tIns="144000" rIns="252000" bIns="144000"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  <a:lvl2pPr marL="719138" indent="-358775">
              <a:defRPr>
                <a:solidFill>
                  <a:schemeClr val="bg1"/>
                </a:solidFill>
              </a:defRPr>
            </a:lvl2pPr>
            <a:lvl3pPr marL="719138" indent="-358775">
              <a:defRPr>
                <a:solidFill>
                  <a:schemeClr val="bg1"/>
                </a:solidFill>
              </a:defRPr>
            </a:lvl3pPr>
            <a:lvl4pPr marL="719138" indent="-358775">
              <a:defRPr>
                <a:solidFill>
                  <a:schemeClr val="bg1"/>
                </a:solidFill>
              </a:defRPr>
            </a:lvl4pPr>
            <a:lvl5pPr marL="719138" indent="-358775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 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1472760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ital bullet list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DAF43-1202-426F-86D9-1103B3A8C111}" type="datetime1">
              <a:rPr lang="en-GB" smtClean="0"/>
              <a:t>10/09/2020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3" y="620713"/>
            <a:ext cx="11012487" cy="5682589"/>
          </a:xfrm>
          <a:noFill/>
        </p:spPr>
        <p:txBody>
          <a:bodyPr lIns="0" tIns="0" rIns="0" bIns="0"/>
          <a:lstStyle>
            <a:lvl1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9878392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a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kstfelt 8"/>
          <p:cNvSpPr txBox="1"/>
          <p:nvPr userDrawn="1"/>
        </p:nvSpPr>
        <p:spPr>
          <a:xfrm>
            <a:off x="421280" y="612884"/>
            <a:ext cx="116761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0" b="1" dirty="0">
                <a:solidFill>
                  <a:schemeClr val="bg1"/>
                </a:solidFill>
              </a:rPr>
              <a:t>”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266C6-A1D4-4BB6-B61E-6364AC795043}" type="datetime1">
              <a:rPr lang="en-GB" smtClean="0"/>
              <a:t>10/09/2020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3" y="1628775"/>
            <a:ext cx="11012487" cy="4114799"/>
          </a:xfrm>
          <a:noFill/>
        </p:spPr>
        <p:txBody>
          <a:bodyPr lIns="0" tIns="0" rIns="0" bIns="0" anchor="t" anchorCtr="0"/>
          <a:lstStyle>
            <a:lvl1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2712" y="5934971"/>
            <a:ext cx="11019496" cy="367404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Name, source</a:t>
            </a:r>
          </a:p>
        </p:txBody>
      </p:sp>
    </p:spTree>
    <p:extLst>
      <p:ext uri="{BB962C8B-B14F-4D97-AF65-F5344CB8AC3E}">
        <p14:creationId xmlns:p14="http://schemas.microsoft.com/office/powerpoint/2010/main" val="4142963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mirrored text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A35EA-AC5E-4877-A18B-61505BAEB1C8}" type="datetime1">
              <a:rPr lang="en-GB" smtClean="0"/>
              <a:t>10/09/2020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9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4" y="1628775"/>
            <a:ext cx="5358535" cy="4674527"/>
          </a:xfrm>
          <a:noFill/>
        </p:spPr>
        <p:txBody>
          <a:bodyPr lIns="0" tIns="0" rIns="0" bIns="0"/>
          <a:lstStyle>
            <a:lvl1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6" hasCustomPrompt="1"/>
          </p:nvPr>
        </p:nvSpPr>
        <p:spPr>
          <a:xfrm>
            <a:off x="6244503" y="1628775"/>
            <a:ext cx="5356948" cy="4674527"/>
          </a:xfrm>
          <a:noFill/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4"/>
            <a:ext cx="11012486" cy="86359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6273087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ing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478A3-87BB-4F17-9C03-F753FCD936D6}" type="datetime1">
              <a:rPr lang="en-GB" smtClean="0"/>
              <a:t>10/09/2020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588963" y="1628775"/>
            <a:ext cx="11012487" cy="4673600"/>
          </a:xfrm>
        </p:spPr>
        <p:txBody>
          <a:bodyPr anchor="t" anchorCtr="0"/>
          <a:lstStyle>
            <a:lvl1pPr>
              <a:defRPr sz="6400" b="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5438843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</a:t>
            </a:r>
          </a:p>
        </p:txBody>
      </p:sp>
      <p:sp>
        <p:nvSpPr>
          <p:cNvPr id="3" name="Pladsholder til dato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3D152-D2BD-43FF-9B39-3177693EB010}" type="datetime1">
              <a:rPr lang="en-GB" smtClean="0"/>
              <a:t>10/09/2020</a:t>
            </a:fld>
            <a:endParaRPr lang="en-GB" dirty="0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609304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small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6408000" tIns="360000" anchor="ctr" anchorCtr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32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 Click icon to insert image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EA612452-9420-4860-8BE2-68A6A50F390E}" type="datetime1">
              <a:rPr lang="en-GB" smtClean="0"/>
              <a:t>10/09/2020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2271092"/>
            <a:ext cx="5959476" cy="3895200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26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42705"/>
            <a:ext cx="4983162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  <a:br>
              <a:rPr lang="en-GB" dirty="0"/>
            </a:br>
            <a:endParaRPr lang="en-GB" dirty="0"/>
          </a:p>
        </p:txBody>
      </p:sp>
      <p:sp>
        <p:nvSpPr>
          <p:cNvPr id="9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2610941"/>
            <a:ext cx="4946649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96780345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1CFF0-9A20-4133-8B37-19DE66F899A5}" type="datetime1">
              <a:rPr lang="en-GB" smtClean="0"/>
              <a:t>10/09/2020</a:t>
            </a:fld>
            <a:endParaRPr lang="en-GB" dirty="0"/>
          </a:p>
        </p:txBody>
      </p:sp>
      <p:sp>
        <p:nvSpPr>
          <p:cNvPr id="3" name="Pladsholder til sidefod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315452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5250752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User gu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 txBox="1">
            <a:spLocks/>
          </p:cNvSpPr>
          <p:nvPr userDrawn="1"/>
        </p:nvSpPr>
        <p:spPr>
          <a:xfrm>
            <a:off x="588964" y="613649"/>
            <a:ext cx="11012486" cy="87992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lnSpc>
                <a:spcPct val="100000"/>
              </a:lnSpc>
              <a:spcBef>
                <a:spcPct val="0"/>
              </a:spcBef>
              <a:buNone/>
              <a:defRPr sz="3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GB" sz="3000" dirty="0">
                <a:solidFill>
                  <a:schemeClr val="tx1"/>
                </a:solidFill>
              </a:rPr>
              <a:t>User guide </a:t>
            </a:r>
            <a:r>
              <a:rPr lang="en-GB" sz="1800" dirty="0">
                <a:solidFill>
                  <a:schemeClr val="tx1"/>
                </a:solidFill>
              </a:rPr>
              <a:t>– delete before use</a:t>
            </a:r>
          </a:p>
        </p:txBody>
      </p:sp>
      <p:sp>
        <p:nvSpPr>
          <p:cNvPr id="46" name="Text Box 48"/>
          <p:cNvSpPr txBox="1">
            <a:spLocks noChangeArrowheads="1"/>
          </p:cNvSpPr>
          <p:nvPr userDrawn="1"/>
        </p:nvSpPr>
        <p:spPr bwMode="auto">
          <a:xfrm>
            <a:off x="587376" y="1640495"/>
            <a:ext cx="1750290" cy="38769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UCPH PowerPoint templates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When you open PowerPoint on your UCPH computer, </a:t>
            </a:r>
            <a:r>
              <a:rPr lang="en-GB" sz="800" kern="1200" dirty="0">
                <a:solidFill>
                  <a:schemeClr val="tx1"/>
                </a:solidFill>
                <a:effectLst/>
                <a:latin typeface="Arial" charset="0"/>
                <a:ea typeface="Calibri" panose="020F0502020204030204" pitchFamily="34" charset="0"/>
                <a:cs typeface="Times New Roman" panose="02020603050405020304" pitchFamily="18" charset="0"/>
              </a:rPr>
              <a:t>PowerPoint opens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 template in 4:3 format with an English UCPH logo.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When you click on the UCPH tab in the toolbar, click "Select Template" to choose between templates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Danish and English 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4:3 and 16:9 formats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"full" or "empty" versions (in the full version there is an example of each slide type in the left-hand window)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as well as an example slide with text in English.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If you use a 'full' version, you must delete the slides you do not want to use.</a:t>
            </a:r>
            <a:b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Mac users and others can download PowerPoint templates at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8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www.designguide.ku.dk/ku/skabeloner/powerpoint/praesentationer/</a:t>
            </a:r>
            <a:endParaRPr lang="en-GB" sz="800" dirty="0">
              <a:solidFill>
                <a:schemeClr val="accent4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7" name="Text Box 48"/>
          <p:cNvSpPr txBox="1">
            <a:spLocks noChangeArrowheads="1"/>
          </p:cNvSpPr>
          <p:nvPr userDrawn="1"/>
        </p:nvSpPr>
        <p:spPr bwMode="auto">
          <a:xfrm>
            <a:off x="2570384" y="3966227"/>
            <a:ext cx="1755548" cy="1763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 your unit name (e.g. your department), page numbers and the date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1.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Click on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Insert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in the top menu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2.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Select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Header and Footer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3.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Fill in the fields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4.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Select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Apply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to all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or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Apply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if it is only to be used on a single slide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The information goes on the right-hand side of the page in the grey top bar.</a:t>
            </a:r>
          </a:p>
        </p:txBody>
      </p:sp>
      <p:sp>
        <p:nvSpPr>
          <p:cNvPr id="48" name="Text Box 48"/>
          <p:cNvSpPr txBox="1">
            <a:spLocks noChangeArrowheads="1"/>
          </p:cNvSpPr>
          <p:nvPr userDrawn="1"/>
        </p:nvSpPr>
        <p:spPr bwMode="auto">
          <a:xfrm>
            <a:off x="587375" y="5688880"/>
            <a:ext cx="189959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Create a new slide (2010 + 2013 and 2016 version) 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en-GB" altLang="da-DK" sz="8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on </a:t>
            </a: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Home</a:t>
            </a:r>
          </a:p>
        </p:txBody>
      </p:sp>
      <p:pic>
        <p:nvPicPr>
          <p:cNvPr id="49" name="Billede 40"/>
          <p:cNvPicPr>
            <a:picLocks noChangeAspect="1"/>
          </p:cNvPicPr>
          <p:nvPr userDrawn="1"/>
        </p:nvPicPr>
        <p:blipFill rotWithShape="1">
          <a:blip r:embed="rId3"/>
          <a:srcRect l="36944" r="2272" b="69429"/>
          <a:stretch/>
        </p:blipFill>
        <p:spPr>
          <a:xfrm>
            <a:off x="4157637" y="2896656"/>
            <a:ext cx="395416" cy="126627"/>
          </a:xfrm>
          <a:prstGeom prst="rect">
            <a:avLst/>
          </a:prstGeom>
        </p:spPr>
      </p:pic>
      <p:sp>
        <p:nvSpPr>
          <p:cNvPr id="50" name="Text Box 48"/>
          <p:cNvSpPr txBox="1">
            <a:spLocks noChangeArrowheads="1"/>
          </p:cNvSpPr>
          <p:nvPr userDrawn="1"/>
        </p:nvSpPr>
        <p:spPr bwMode="auto">
          <a:xfrm>
            <a:off x="2570384" y="2582327"/>
            <a:ext cx="1624241" cy="600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Replace slide type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en-GB" altLang="da-DK" sz="8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on </a:t>
            </a: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Home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Select 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Layout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to change the layout of your current slide.</a:t>
            </a:r>
          </a:p>
        </p:txBody>
      </p:sp>
      <p:sp>
        <p:nvSpPr>
          <p:cNvPr id="51" name="Text Box 48"/>
          <p:cNvSpPr txBox="1">
            <a:spLocks noChangeArrowheads="1"/>
          </p:cNvSpPr>
          <p:nvPr userDrawn="1"/>
        </p:nvSpPr>
        <p:spPr bwMode="auto">
          <a:xfrm>
            <a:off x="2570384" y="3315092"/>
            <a:ext cx="163462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Font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UCPH uses the font Microsoft New Tai Lue in PowerPoint.</a:t>
            </a:r>
            <a:endParaRPr lang="en-GB" altLang="da-DK" sz="8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52" name="Text Box 48"/>
          <p:cNvSpPr txBox="1">
            <a:spLocks noChangeArrowheads="1"/>
          </p:cNvSpPr>
          <p:nvPr userDrawn="1"/>
        </p:nvSpPr>
        <p:spPr bwMode="auto">
          <a:xfrm>
            <a:off x="4739114" y="1627125"/>
            <a:ext cx="1634624" cy="23391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Gridliness and Guides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see gridlines and guides</a:t>
            </a:r>
          </a:p>
          <a:p>
            <a:pPr marL="0" indent="0" eaLnBrk="1" hangingPunct="1">
              <a:lnSpc>
                <a:spcPct val="90000"/>
              </a:lnSpc>
              <a:spcAft>
                <a:spcPts val="600"/>
              </a:spcAft>
              <a:buNone/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Click on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View</a:t>
            </a:r>
          </a:p>
          <a:p>
            <a:pPr marL="0" indent="0" eaLnBrk="1" hangingPunct="1">
              <a:lnSpc>
                <a:spcPct val="90000"/>
              </a:lnSpc>
              <a:spcAft>
                <a:spcPts val="600"/>
              </a:spcAft>
              <a:buNone/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Gridlines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and/or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Guides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establish additional gridlines and guides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Hover the mouse over an existing gridline and click on the line (coordinates of the line are displayed)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Hold down the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CTRL key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while you move the location of the line (adds a new line).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Press Alt + F9 for a rapid display of gridlines</a:t>
            </a:r>
          </a:p>
        </p:txBody>
      </p:sp>
      <p:sp>
        <p:nvSpPr>
          <p:cNvPr id="53" name="Text Box 48"/>
          <p:cNvSpPr txBox="1">
            <a:spLocks noChangeArrowheads="1"/>
          </p:cNvSpPr>
          <p:nvPr userDrawn="1"/>
        </p:nvSpPr>
        <p:spPr bwMode="auto">
          <a:xfrm>
            <a:off x="4728822" y="4141417"/>
            <a:ext cx="1634624" cy="203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 picture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On layouts with picture placeholders: Click the icon and 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The text  ”Clik here to insert image” will not be visible in presentation mode.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You can find UCPH-images, which are adapted to and minimised to the 4:3 and 16:9 format via this link: </a:t>
            </a:r>
            <a:b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/>
              </a:rPr>
              <a:t>http://image.ku.dk/lightbox/211/13407586855728741badb20/</a:t>
            </a:r>
            <a:r>
              <a:rPr lang="en-GB" sz="800" b="0" baseline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/>
              </a:rPr>
              <a:t> </a:t>
            </a:r>
            <a:endParaRPr lang="en-GB" sz="800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Select slide show-view to activate the link.</a:t>
            </a:r>
          </a:p>
        </p:txBody>
      </p:sp>
      <p:sp>
        <p:nvSpPr>
          <p:cNvPr id="54" name="Text Box 48"/>
          <p:cNvSpPr txBox="1">
            <a:spLocks noChangeArrowheads="1"/>
          </p:cNvSpPr>
          <p:nvPr userDrawn="1"/>
        </p:nvSpPr>
        <p:spPr bwMode="auto">
          <a:xfrm>
            <a:off x="6691561" y="1640495"/>
            <a:ext cx="1634624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Image sizes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The optimal picture sizes are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4:3-format: 1.500 x 1.073 pixels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16:9-format: 1.500 x 818 pixels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Save the images in 72 dpi and in "jpg medium quality"</a:t>
            </a:r>
          </a:p>
        </p:txBody>
      </p:sp>
      <p:sp>
        <p:nvSpPr>
          <p:cNvPr id="55" name="Text Box 48"/>
          <p:cNvSpPr txBox="1">
            <a:spLocks noChangeArrowheads="1"/>
          </p:cNvSpPr>
          <p:nvPr userDrawn="1"/>
        </p:nvSpPr>
        <p:spPr bwMode="auto">
          <a:xfrm>
            <a:off x="6691561" y="2720006"/>
            <a:ext cx="1634624" cy="1920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Trimming pictures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. Click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Crop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change the image focus/size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If you want to scale the picture, hold the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SHIFT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button down while dragging in the image corners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3.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Right-click on the picture and 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Send to back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If you delete the picture and inserts a new, the picture may be in front of text and graphics. If this happens, you must select the image, right-click and 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Send to back</a:t>
            </a:r>
          </a:p>
        </p:txBody>
      </p:sp>
      <p:sp>
        <p:nvSpPr>
          <p:cNvPr id="56" name="Text Box 48"/>
          <p:cNvSpPr txBox="1">
            <a:spLocks noChangeArrowheads="1"/>
          </p:cNvSpPr>
          <p:nvPr userDrawn="1"/>
        </p:nvSpPr>
        <p:spPr bwMode="auto">
          <a:xfrm>
            <a:off x="6691561" y="4765322"/>
            <a:ext cx="1634624" cy="9941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Template colors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You can choose between a range of colors for backgrounds and graphs.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Right-click on the surface of which you want to change the color and then click on the paint can icon</a:t>
            </a:r>
          </a:p>
        </p:txBody>
      </p:sp>
      <p:sp>
        <p:nvSpPr>
          <p:cNvPr id="57" name="Text Box 48"/>
          <p:cNvSpPr txBox="1">
            <a:spLocks noChangeArrowheads="1"/>
          </p:cNvSpPr>
          <p:nvPr userDrawn="1"/>
        </p:nvSpPr>
        <p:spPr bwMode="auto">
          <a:xfrm>
            <a:off x="6691561" y="5815137"/>
            <a:ext cx="163462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Further information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See</a:t>
            </a:r>
            <a:r>
              <a:rPr lang="en-GB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</a:t>
            </a:r>
            <a:br>
              <a:rPr lang="en-GB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www.designguide.ku.dk/ku/</a:t>
            </a:r>
            <a:b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</a:b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skabeloner/powerpoint/</a:t>
            </a:r>
            <a:b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</a:b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praesentationer/</a:t>
            </a:r>
            <a:endParaRPr lang="en-GB" sz="800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</p:txBody>
      </p:sp>
      <p:pic>
        <p:nvPicPr>
          <p:cNvPr id="58" name="Billede 25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268044" y="4201412"/>
            <a:ext cx="257327" cy="275280"/>
          </a:xfrm>
          <a:prstGeom prst="rect">
            <a:avLst/>
          </a:prstGeom>
        </p:spPr>
      </p:pic>
      <p:pic>
        <p:nvPicPr>
          <p:cNvPr id="59" name="Billede 36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223538" y="2795378"/>
            <a:ext cx="288708" cy="275280"/>
          </a:xfrm>
          <a:prstGeom prst="rect">
            <a:avLst/>
          </a:prstGeom>
        </p:spPr>
      </p:pic>
      <p:pic>
        <p:nvPicPr>
          <p:cNvPr id="60" name="Billede 37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8241826" y="3187789"/>
            <a:ext cx="223122" cy="228843"/>
          </a:xfrm>
          <a:prstGeom prst="rect">
            <a:avLst/>
          </a:prstGeom>
        </p:spPr>
      </p:pic>
      <p:sp>
        <p:nvSpPr>
          <p:cNvPr id="61" name="Text Box 48"/>
          <p:cNvSpPr txBox="1">
            <a:spLocks noChangeArrowheads="1"/>
          </p:cNvSpPr>
          <p:nvPr userDrawn="1"/>
        </p:nvSpPr>
        <p:spPr bwMode="auto">
          <a:xfrm>
            <a:off x="2570384" y="1666128"/>
            <a:ext cx="1768136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Under the 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New slide 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button Click on the top part of the button to create a slide identical to the one selected. Click on the bottom part of the button to see a selection of possible layout choices</a:t>
            </a:r>
            <a:endParaRPr lang="en-GB" altLang="da-DK" sz="80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62" name="Picture 61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4271879" y="1743737"/>
            <a:ext cx="243186" cy="432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279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lar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8804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  <a:br>
              <a:rPr lang="en-GB" dirty="0"/>
            </a:br>
            <a:r>
              <a:rPr lang="en-GB" dirty="0"/>
              <a:t> </a:t>
            </a:r>
          </a:p>
        </p:txBody>
      </p:sp>
      <p:sp>
        <p:nvSpPr>
          <p:cNvPr id="2" name="Titel 2"/>
          <p:cNvSpPr>
            <a:spLocks noGrp="1"/>
          </p:cNvSpPr>
          <p:nvPr>
            <p:ph type="ctrTitle" hasCustomPrompt="1"/>
          </p:nvPr>
        </p:nvSpPr>
        <p:spPr>
          <a:xfrm>
            <a:off x="6243638" y="691815"/>
            <a:ext cx="5948362" cy="5474035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master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164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C8556FC4-408D-434F-B806-6794C0731CE5}" type="datetime1">
              <a:rPr lang="en-GB" smtClean="0"/>
              <a:t>10/09/2020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164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164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6622257" y="4053600"/>
            <a:ext cx="4979193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6622257" y="3007285"/>
            <a:ext cx="4979193" cy="726435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6622257" y="1020200"/>
            <a:ext cx="4977606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9034541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small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B8667F9C-DFC5-443F-A824-0B82CD2392C2}" type="datetime1">
              <a:rPr lang="en-GB" smtClean="0"/>
              <a:t>10/09/2020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6243638" y="2271092"/>
            <a:ext cx="5948362" cy="3895200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2448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9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6622257" y="4053600"/>
            <a:ext cx="4979193" cy="899766"/>
          </a:xfrm>
        </p:spPr>
        <p:txBody>
          <a:bodyPr r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6622258" y="2610941"/>
            <a:ext cx="4962920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629679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eal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8350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7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4" r="10628" b="7654"/>
          <a:stretch/>
        </p:blipFill>
        <p:spPr>
          <a:xfrm>
            <a:off x="1733575" y="-6016"/>
            <a:ext cx="10465859" cy="6858000"/>
          </a:xfrm>
          <a:prstGeom prst="rect">
            <a:avLst/>
          </a:prstGeom>
        </p:spPr>
      </p:pic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F595076C-D7DF-438D-8F3B-019473C5CBB5}" type="datetime1">
              <a:rPr lang="en-GB" smtClean="0"/>
              <a:t>10/09/2020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 hasCustomPrompt="1"/>
          </p:nvPr>
        </p:nvSpPr>
        <p:spPr>
          <a:xfrm>
            <a:off x="0" y="691815"/>
            <a:ext cx="5959476" cy="5474035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ct val="9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master</a:t>
            </a:r>
          </a:p>
        </p:txBody>
      </p:sp>
      <p:sp>
        <p:nvSpPr>
          <p:cNvPr id="37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88964" y="3007285"/>
            <a:ext cx="4946648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3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53600"/>
            <a:ext cx="4946649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587375" y="1020200"/>
            <a:ext cx="4946649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281795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eal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7"/>
          <p:cNvSpPr/>
          <p:nvPr userDrawn="1"/>
        </p:nvSpPr>
        <p:spPr>
          <a:xfrm>
            <a:off x="0" y="0"/>
            <a:ext cx="12198350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4" r="10628" b="7654"/>
          <a:stretch/>
        </p:blipFill>
        <p:spPr>
          <a:xfrm>
            <a:off x="1733575" y="-6016"/>
            <a:ext cx="10465859" cy="6858000"/>
          </a:xfrm>
          <a:prstGeom prst="rect">
            <a:avLst/>
          </a:prstGeom>
        </p:spPr>
      </p:pic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1A8FE306-C2F6-4A57-9B1E-3808C70DCDF2}" type="datetime1">
              <a:rPr lang="en-GB" smtClean="0"/>
              <a:t>10/09/2020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2271092"/>
            <a:ext cx="5959476" cy="3895200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53600"/>
            <a:ext cx="4946649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  <a:br>
              <a:rPr lang="en-GB" dirty="0"/>
            </a:br>
            <a:endParaRPr lang="en-GB" dirty="0"/>
          </a:p>
        </p:txBody>
      </p:sp>
      <p:sp>
        <p:nvSpPr>
          <p:cNvPr id="10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587375" y="2610941"/>
            <a:ext cx="4946649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6906823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3" y="620714"/>
            <a:ext cx="11012488" cy="865186"/>
          </a:xfrm>
        </p:spPr>
        <p:txBody>
          <a:bodyPr/>
          <a:lstStyle/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idx="1" hasCustomPrompt="1"/>
          </p:nvPr>
        </p:nvSpPr>
        <p:spPr>
          <a:xfrm>
            <a:off x="588963" y="1635125"/>
            <a:ext cx="11012488" cy="4675188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 marL="719138" indent="0">
              <a:buNone/>
              <a:defRPr/>
            </a:lvl4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A57D3-3A06-42DE-8329-4A599228B9A1}" type="datetime1">
              <a:rPr lang="en-GB" smtClean="0"/>
              <a:t>10/09/2020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96859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 and two content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4"/>
            <a:ext cx="11012486" cy="865186"/>
          </a:xfrm>
        </p:spPr>
        <p:txBody>
          <a:bodyPr/>
          <a:lstStyle/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88964" y="1635125"/>
            <a:ext cx="5358535" cy="4675187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endParaRPr lang="en-GB" dirty="0"/>
          </a:p>
        </p:txBody>
      </p:sp>
      <p:sp>
        <p:nvSpPr>
          <p:cNvPr id="4" name="Pladsholder til indhold 3"/>
          <p:cNvSpPr>
            <a:spLocks noGrp="1"/>
          </p:cNvSpPr>
          <p:nvPr>
            <p:ph sz="half" idx="2" hasCustomPrompt="1"/>
          </p:nvPr>
        </p:nvSpPr>
        <p:spPr>
          <a:xfrm>
            <a:off x="6244502" y="1635125"/>
            <a:ext cx="5356948" cy="4675187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 marL="719138" indent="0">
              <a:buNone/>
              <a:defRPr lang="da-DK" dirty="0" smtClean="0"/>
            </a:lvl4pPr>
            <a:lvl5pPr>
              <a:defRPr lang="da-DK" dirty="0"/>
            </a:lvl5pPr>
            <a:lvl8pPr marL="719138" indent="0">
              <a:buNone/>
              <a:defRPr/>
            </a:lvl8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10/09/2020</a:t>
            </a:fld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549679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6243639" y="1635125"/>
            <a:ext cx="5357812" cy="4675187"/>
          </a:xfrm>
          <a:blipFill>
            <a:blip r:embed="rId2"/>
            <a:stretch>
              <a:fillRect/>
            </a:stretch>
          </a:blipFill>
        </p:spPr>
        <p:txBody>
          <a:bodyPr lIns="0" tIns="2304000" rIns="0" anchor="t" anchorCtr="0"/>
          <a:lstStyle>
            <a:lvl1pPr marL="0" indent="0" algn="ct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5" y="620712"/>
            <a:ext cx="11012486" cy="865187"/>
          </a:xfrm>
        </p:spPr>
        <p:txBody>
          <a:bodyPr/>
          <a:lstStyle/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88964" y="1635125"/>
            <a:ext cx="5359398" cy="4675188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  <a:lvl5pPr>
              <a:defRPr lang="da-DK" dirty="0"/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36EBD-A59D-4A63-8430-010EAF79E64E}" type="datetime1">
              <a:rPr lang="en-GB" smtClean="0"/>
              <a:t>10/09/2020</a:t>
            </a:fld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17783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itel 1"/>
          <p:cNvSpPr>
            <a:spLocks noGrp="1"/>
          </p:cNvSpPr>
          <p:nvPr>
            <p:ph type="title"/>
          </p:nvPr>
        </p:nvSpPr>
        <p:spPr>
          <a:xfrm>
            <a:off x="588965" y="620714"/>
            <a:ext cx="11012486" cy="8651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a-DK" dirty="0" err="1"/>
              <a:t>Click</a:t>
            </a:r>
            <a:r>
              <a:rPr lang="da-DK" dirty="0"/>
              <a:t> to </a:t>
            </a:r>
            <a:r>
              <a:rPr lang="da-DK" dirty="0" err="1"/>
              <a:t>add</a:t>
            </a:r>
            <a:r>
              <a:rPr lang="da-DK" dirty="0"/>
              <a:t> </a:t>
            </a:r>
            <a:r>
              <a:rPr lang="da-DK" dirty="0" err="1"/>
              <a:t>title</a:t>
            </a:r>
            <a:endParaRPr lang="da-DK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588964" y="1635125"/>
            <a:ext cx="11012487" cy="467518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a-DK" dirty="0" err="1"/>
              <a:t>Click</a:t>
            </a:r>
            <a:r>
              <a:rPr lang="da-DK" dirty="0"/>
              <a:t> to </a:t>
            </a:r>
            <a:r>
              <a:rPr lang="da-DK" dirty="0" err="1"/>
              <a:t>add</a:t>
            </a:r>
            <a:r>
              <a:rPr lang="da-DK" dirty="0"/>
              <a:t> </a:t>
            </a:r>
            <a:r>
              <a:rPr lang="da-DK" dirty="0" err="1"/>
              <a:t>text</a:t>
            </a:r>
            <a:endParaRPr lang="da-DK" dirty="0"/>
          </a:p>
          <a:p>
            <a:pPr lvl="1"/>
            <a:r>
              <a:rPr lang="da-DK" dirty="0"/>
              <a:t>2</a:t>
            </a:r>
          </a:p>
          <a:p>
            <a:pPr lvl="2"/>
            <a:r>
              <a:rPr lang="da-DK" dirty="0"/>
              <a:t>3</a:t>
            </a:r>
          </a:p>
          <a:p>
            <a:pPr lvl="3"/>
            <a:r>
              <a:rPr lang="da-DK" dirty="0"/>
              <a:t>4</a:t>
            </a:r>
          </a:p>
          <a:p>
            <a:pPr lvl="4"/>
            <a:r>
              <a:rPr lang="da-DK" dirty="0"/>
              <a:t>5</a:t>
            </a:r>
          </a:p>
          <a:p>
            <a:pPr lvl="5"/>
            <a:r>
              <a:rPr lang="da-DK" dirty="0"/>
              <a:t>6</a:t>
            </a:r>
          </a:p>
          <a:p>
            <a:pPr lvl="6"/>
            <a:r>
              <a:rPr lang="da-DK" dirty="0"/>
              <a:t>7</a:t>
            </a:r>
          </a:p>
          <a:p>
            <a:pPr lvl="7"/>
            <a:r>
              <a:rPr lang="da-DK" dirty="0"/>
              <a:t>8</a:t>
            </a:r>
          </a:p>
          <a:p>
            <a:pPr lvl="8"/>
            <a:r>
              <a:rPr lang="da-DK" dirty="0"/>
              <a:t>9</a:t>
            </a:r>
          </a:p>
        </p:txBody>
      </p:sp>
      <p:sp>
        <p:nvSpPr>
          <p:cNvPr id="7" name="Rectangle 19"/>
          <p:cNvSpPr/>
          <p:nvPr userDrawn="1"/>
        </p:nvSpPr>
        <p:spPr>
          <a:xfrm>
            <a:off x="0" y="2"/>
            <a:ext cx="12192000" cy="332655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EEEFEE">
                  <a:alpha val="93000"/>
                </a:srgbClr>
              </a:gs>
            </a:gsLst>
            <a:lin ang="5400000" scaled="0"/>
            <a:tileRect/>
          </a:gradFill>
          <a:ln w="381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3"/>
          </p:nvPr>
        </p:nvSpPr>
        <p:spPr>
          <a:xfrm>
            <a:off x="3236495" y="85745"/>
            <a:ext cx="6981162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4"/>
          </p:nvPr>
        </p:nvSpPr>
        <p:spPr>
          <a:xfrm>
            <a:off x="11219691" y="85745"/>
            <a:ext cx="381759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2"/>
          </p:nvPr>
        </p:nvSpPr>
        <p:spPr>
          <a:xfrm>
            <a:off x="10329111" y="85745"/>
            <a:ext cx="814976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fld id="{22039412-A1D7-4F56-B074-5441266AA9AA}" type="datetime1">
              <a:rPr lang="da-DK" smtClean="0"/>
              <a:t>10.09.2020</a:t>
            </a:fld>
            <a:endParaRPr lang="da-DK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4"/>
          <a:srcRect l="12043" t="11448" r="17199" b="13844"/>
          <a:stretch/>
        </p:blipFill>
        <p:spPr>
          <a:xfrm>
            <a:off x="335534" y="63578"/>
            <a:ext cx="166516" cy="211296"/>
          </a:xfrm>
          <a:prstGeom prst="rect">
            <a:avLst/>
          </a:prstGeom>
        </p:spPr>
      </p:pic>
      <p:pic>
        <p:nvPicPr>
          <p:cNvPr id="13" name="Picture 27"/>
          <p:cNvPicPr>
            <a:picLocks noChangeAspect="1"/>
          </p:cNvPicPr>
          <p:nvPr userDrawn="1"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94" y="96467"/>
            <a:ext cx="2332648" cy="159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620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4" r:id="rId2"/>
    <p:sldLayoutId id="2147483673" r:id="rId3"/>
    <p:sldLayoutId id="2147483671" r:id="rId4"/>
    <p:sldLayoutId id="2147483659" r:id="rId5"/>
    <p:sldLayoutId id="2147483672" r:id="rId6"/>
    <p:sldLayoutId id="2147483660" r:id="rId7"/>
    <p:sldLayoutId id="2147483662" r:id="rId8"/>
    <p:sldLayoutId id="2147483684" r:id="rId9"/>
    <p:sldLayoutId id="2147483685" r:id="rId10"/>
    <p:sldLayoutId id="2147483677" r:id="rId11"/>
    <p:sldLayoutId id="2147483675" r:id="rId12"/>
    <p:sldLayoutId id="2147483676" r:id="rId13"/>
    <p:sldLayoutId id="2147483678" r:id="rId14"/>
    <p:sldLayoutId id="2147483681" r:id="rId15"/>
    <p:sldLayoutId id="2147483682" r:id="rId16"/>
    <p:sldLayoutId id="2147483683" r:id="rId17"/>
    <p:sldLayoutId id="2147483687" r:id="rId18"/>
    <p:sldLayoutId id="2147483664" r:id="rId19"/>
    <p:sldLayoutId id="2147483665" r:id="rId20"/>
    <p:sldLayoutId id="2147483689" r:id="rId21"/>
    <p:sldLayoutId id="2147483688" r:id="rId22"/>
  </p:sldLayoutIdLst>
  <p:hf hdr="0" ft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000" kern="1200" spc="6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lang="da-DK" sz="24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1pPr>
      <a:lvl2pPr marL="719138" marR="0" indent="-358775" algn="l" defTabSz="914400" rtl="0" eaLnBrk="1" fontAlgn="auto" latinLnBrk="0" hangingPunct="1">
        <a:lnSpc>
          <a:spcPct val="100000"/>
        </a:lnSpc>
        <a:spcBef>
          <a:spcPts val="5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lang="da-DK" sz="20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1073150" indent="-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baseline="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719138" indent="354013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lang="da-DK" sz="18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7pPr>
      <a:lvl8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8pPr>
      <a:lvl9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70" userDrawn="1">
          <p15:clr>
            <a:srgbClr val="F26B43"/>
          </p15:clr>
        </p15:guide>
        <p15:guide id="2" pos="7307" userDrawn="1">
          <p15:clr>
            <a:srgbClr val="F26B43"/>
          </p15:clr>
        </p15:guide>
        <p15:guide id="3" orient="horz" pos="391" userDrawn="1">
          <p15:clr>
            <a:srgbClr val="F26B43"/>
          </p15:clr>
        </p15:guide>
        <p15:guide id="4" orient="horz" pos="935" userDrawn="1">
          <p15:clr>
            <a:srgbClr val="F26B43"/>
          </p15:clr>
        </p15:guide>
        <p15:guide id="5" pos="371" userDrawn="1">
          <p15:clr>
            <a:srgbClr val="F26B43"/>
          </p15:clr>
        </p15:guide>
        <p15:guide id="6" pos="7308" userDrawn="1">
          <p15:clr>
            <a:srgbClr val="F26B43"/>
          </p15:clr>
        </p15:guide>
        <p15:guide id="7" orient="horz" pos="1026" userDrawn="1">
          <p15:clr>
            <a:srgbClr val="F26B43"/>
          </p15:clr>
        </p15:guide>
        <p15:guide id="8" orient="horz" pos="397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emf"/><Relationship Id="rId7" Type="http://schemas.openxmlformats.org/officeDocument/2006/relationships/image" Target="../media/image27.png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Jon Sporring</a:t>
            </a:r>
          </a:p>
          <a:p>
            <a:r>
              <a:rPr lang="en-GB" dirty="0"/>
              <a:t>Department of Computer Science</a:t>
            </a:r>
          </a:p>
          <a:p>
            <a:r>
              <a:rPr lang="en-GB" dirty="0"/>
              <a:t>2020/09/04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587375" y="1020200"/>
            <a:ext cx="4946649" cy="1784200"/>
          </a:xfrm>
        </p:spPr>
        <p:txBody>
          <a:bodyPr/>
          <a:lstStyle/>
          <a:p>
            <a:r>
              <a:rPr lang="en-US" dirty="0" err="1"/>
              <a:t>Introduktion</a:t>
            </a:r>
            <a:r>
              <a:rPr lang="en-US" dirty="0"/>
              <a:t> </a:t>
            </a:r>
            <a:r>
              <a:rPr lang="en-US" dirty="0" err="1"/>
              <a:t>til</a:t>
            </a:r>
            <a:r>
              <a:rPr lang="en-US" dirty="0"/>
              <a:t> </a:t>
            </a:r>
            <a:r>
              <a:rPr lang="en-US" dirty="0" err="1"/>
              <a:t>Programmering</a:t>
            </a:r>
            <a:r>
              <a:rPr lang="en-US" dirty="0"/>
              <a:t> </a:t>
            </a:r>
            <a:r>
              <a:rPr lang="en-US" dirty="0" err="1"/>
              <a:t>og</a:t>
            </a:r>
            <a:r>
              <a:rPr lang="en-US" dirty="0"/>
              <a:t> </a:t>
            </a:r>
            <a:r>
              <a:rPr lang="en-US" dirty="0" err="1"/>
              <a:t>Problemløsning</a:t>
            </a:r>
            <a:r>
              <a:rPr lang="en-US" dirty="0"/>
              <a:t> (</a:t>
            </a:r>
            <a:r>
              <a:rPr lang="en-US" dirty="0" err="1"/>
              <a:t>PoP</a:t>
            </a:r>
            <a:r>
              <a:rPr lang="en-US" dirty="0"/>
              <a:t>)</a:t>
            </a:r>
            <a:endParaRPr lang="en-GB" dirty="0"/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3A5D2-2426-4AED-8EAE-579EFD31C46A}" type="datetime1">
              <a:rPr lang="en-GB" smtClean="0"/>
              <a:t>10/09/2020</a:t>
            </a:fld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pPr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3493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4A92D-F831-DA4B-AFC5-D7BACD7111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4" y="620714"/>
            <a:ext cx="11012486" cy="865186"/>
          </a:xfrm>
        </p:spPr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360549-3527-CD44-8298-DD442D34FA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8964" y="1635125"/>
            <a:ext cx="5358535" cy="4675187"/>
          </a:xfrm>
        </p:spPr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F97F41-FB1D-7944-81B8-2689A5CECB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44502" y="1635125"/>
            <a:ext cx="5356948" cy="467518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00B612-8F4B-554F-9E5B-C35A1C05D7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329111" y="85745"/>
            <a:ext cx="814976" cy="176797"/>
          </a:xfrm>
        </p:spPr>
        <p:txBody>
          <a:bodyPr/>
          <a:lstStyle/>
          <a:p>
            <a:fld id="{4505FA94-BE71-426F-A992-1545AC90C129}" type="datetime1">
              <a:rPr lang="en-GB" smtClean="0"/>
              <a:t>10/09/2020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054D95-5294-574A-B331-FC9793940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19691" y="85745"/>
            <a:ext cx="381759" cy="176797"/>
          </a:xfrm>
        </p:spPr>
        <p:txBody>
          <a:bodyPr/>
          <a:lstStyle/>
          <a:p>
            <a:fld id="{091A926C-488A-4E3E-9C21-57CAA120E114}" type="slidenum">
              <a:rPr lang="en-GB" smtClean="0"/>
              <a:t>2</a:t>
            </a:fld>
            <a:endParaRPr lang="en-GB" dirty="0"/>
          </a:p>
        </p:txBody>
      </p:sp>
      <p:sp>
        <p:nvSpPr>
          <p:cNvPr id="9" name="Rektangel 3">
            <a:extLst>
              <a:ext uri="{FF2B5EF4-FFF2-40B4-BE49-F238E27FC236}">
                <a16:creationId xmlns:a16="http://schemas.microsoft.com/office/drawing/2014/main" id="{2722824A-2E56-CD4F-B46A-83D6688E8545}"/>
              </a:ext>
            </a:extLst>
          </p:cNvPr>
          <p:cNvSpPr/>
          <p:nvPr/>
        </p:nvSpPr>
        <p:spPr>
          <a:xfrm>
            <a:off x="-19050" y="19048"/>
            <a:ext cx="12192000" cy="6838951"/>
          </a:xfrm>
          <a:prstGeom prst="rect">
            <a:avLst/>
          </a:prstGeom>
          <a:solidFill>
            <a:srgbClr val="255D8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700" dirty="0"/>
          </a:p>
        </p:txBody>
      </p:sp>
      <p:sp>
        <p:nvSpPr>
          <p:cNvPr id="10" name="Tekstfelt 43">
            <a:extLst>
              <a:ext uri="{FF2B5EF4-FFF2-40B4-BE49-F238E27FC236}">
                <a16:creationId xmlns:a16="http://schemas.microsoft.com/office/drawing/2014/main" id="{857875E2-2BDA-D64C-B395-CCD8501C2319}"/>
              </a:ext>
            </a:extLst>
          </p:cNvPr>
          <p:cNvSpPr txBox="1"/>
          <p:nvPr/>
        </p:nvSpPr>
        <p:spPr>
          <a:xfrm>
            <a:off x="2279356" y="993030"/>
            <a:ext cx="4521493" cy="543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da-DK" sz="1400" b="1" dirty="0">
                <a:solidFill>
                  <a:schemeClr val="bg1">
                    <a:lumMod val="9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Velkommen til hold-/auditorieundervisning</a:t>
            </a: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da-DK" sz="1400" b="1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Vi skal følge følgende retningslinjer:</a:t>
            </a:r>
            <a:endParaRPr lang="da-DK" sz="1400" b="1" dirty="0">
              <a:solidFill>
                <a:schemeClr val="bg1">
                  <a:lumMod val="9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2" name="Billede 10">
            <a:extLst>
              <a:ext uri="{FF2B5EF4-FFF2-40B4-BE49-F238E27FC236}">
                <a16:creationId xmlns:a16="http://schemas.microsoft.com/office/drawing/2014/main" id="{64FEDA50-B5B2-DE48-BBF4-A80504EEC2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8593" y="169964"/>
            <a:ext cx="957473" cy="957474"/>
          </a:xfrm>
          <a:prstGeom prst="rect">
            <a:avLst/>
          </a:prstGeom>
        </p:spPr>
      </p:pic>
      <p:sp>
        <p:nvSpPr>
          <p:cNvPr id="13" name="Tekstfelt 11">
            <a:extLst>
              <a:ext uri="{FF2B5EF4-FFF2-40B4-BE49-F238E27FC236}">
                <a16:creationId xmlns:a16="http://schemas.microsoft.com/office/drawing/2014/main" id="{DF8AD67F-DBA0-C646-9EB7-540F3119C0EE}"/>
              </a:ext>
            </a:extLst>
          </p:cNvPr>
          <p:cNvSpPr txBox="1"/>
          <p:nvPr/>
        </p:nvSpPr>
        <p:spPr>
          <a:xfrm>
            <a:off x="2247788" y="227207"/>
            <a:ext cx="6400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3600" b="1" dirty="0">
                <a:solidFill>
                  <a:schemeClr val="bg1"/>
                </a:solidFill>
              </a:rPr>
              <a:t>Corona – guidelines</a:t>
            </a:r>
          </a:p>
        </p:txBody>
      </p:sp>
      <p:pic>
        <p:nvPicPr>
          <p:cNvPr id="11" name="Billede 44">
            <a:extLst>
              <a:ext uri="{FF2B5EF4-FFF2-40B4-BE49-F238E27FC236}">
                <a16:creationId xmlns:a16="http://schemas.microsoft.com/office/drawing/2014/main" id="{26859C49-0D7F-0046-B0CB-88D2F15376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34893" y="5809374"/>
            <a:ext cx="1150191" cy="771358"/>
          </a:xfrm>
          <a:prstGeom prst="rect">
            <a:avLst/>
          </a:prstGeom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E32E5A2C-A516-2043-A6EA-9E88552B7251}"/>
              </a:ext>
            </a:extLst>
          </p:cNvPr>
          <p:cNvGrpSpPr>
            <a:grpSpLocks noChangeAspect="1"/>
          </p:cNvGrpSpPr>
          <p:nvPr/>
        </p:nvGrpSpPr>
        <p:grpSpPr>
          <a:xfrm>
            <a:off x="2356090" y="1650390"/>
            <a:ext cx="1080000" cy="4878714"/>
            <a:chOff x="2472941" y="1741833"/>
            <a:chExt cx="885900" cy="4001901"/>
          </a:xfrm>
        </p:grpSpPr>
        <p:pic>
          <p:nvPicPr>
            <p:cNvPr id="14" name="Billede 1">
              <a:extLst>
                <a:ext uri="{FF2B5EF4-FFF2-40B4-BE49-F238E27FC236}">
                  <a16:creationId xmlns:a16="http://schemas.microsoft.com/office/drawing/2014/main" id="{E03B6440-F39E-0244-8981-2C61C815B9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73162" y="2328589"/>
              <a:ext cx="885458" cy="482575"/>
            </a:xfrm>
            <a:prstGeom prst="rect">
              <a:avLst/>
            </a:prstGeom>
          </p:spPr>
        </p:pic>
        <p:pic>
          <p:nvPicPr>
            <p:cNvPr id="15" name="Billede 2">
              <a:extLst>
                <a:ext uri="{FF2B5EF4-FFF2-40B4-BE49-F238E27FC236}">
                  <a16:creationId xmlns:a16="http://schemas.microsoft.com/office/drawing/2014/main" id="{6A124036-E3B5-D04D-B140-0A48B3B490C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73162" y="2914943"/>
              <a:ext cx="885458" cy="482574"/>
            </a:xfrm>
            <a:prstGeom prst="rect">
              <a:avLst/>
            </a:prstGeom>
          </p:spPr>
        </p:pic>
        <p:pic>
          <p:nvPicPr>
            <p:cNvPr id="16" name="Billede 5">
              <a:extLst>
                <a:ext uri="{FF2B5EF4-FFF2-40B4-BE49-F238E27FC236}">
                  <a16:creationId xmlns:a16="http://schemas.microsoft.com/office/drawing/2014/main" id="{CFAB9CB3-E881-CA40-A43D-83C2A6407B2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73162" y="4674405"/>
              <a:ext cx="885458" cy="482574"/>
            </a:xfrm>
            <a:prstGeom prst="rect">
              <a:avLst/>
            </a:prstGeom>
          </p:spPr>
        </p:pic>
        <p:pic>
          <p:nvPicPr>
            <p:cNvPr id="17" name="Billede 6">
              <a:extLst>
                <a:ext uri="{FF2B5EF4-FFF2-40B4-BE49-F238E27FC236}">
                  <a16:creationId xmlns:a16="http://schemas.microsoft.com/office/drawing/2014/main" id="{D6D6DD6F-3CB2-6E41-9BC5-18F43834F32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73162" y="4088052"/>
              <a:ext cx="885458" cy="482574"/>
            </a:xfrm>
            <a:prstGeom prst="rect">
              <a:avLst/>
            </a:prstGeom>
          </p:spPr>
        </p:pic>
        <p:grpSp>
          <p:nvGrpSpPr>
            <p:cNvPr id="18" name="Gruppe 12">
              <a:extLst>
                <a:ext uri="{FF2B5EF4-FFF2-40B4-BE49-F238E27FC236}">
                  <a16:creationId xmlns:a16="http://schemas.microsoft.com/office/drawing/2014/main" id="{5FBEBC05-514A-C146-B8ED-9C38DED1174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473162" y="1741833"/>
              <a:ext cx="885458" cy="482977"/>
              <a:chOff x="2828925" y="6617020"/>
              <a:chExt cx="1980000" cy="1080000"/>
            </a:xfrm>
          </p:grpSpPr>
          <p:sp>
            <p:nvSpPr>
              <p:cNvPr id="19" name="Rektangel 13">
                <a:extLst>
                  <a:ext uri="{FF2B5EF4-FFF2-40B4-BE49-F238E27FC236}">
                    <a16:creationId xmlns:a16="http://schemas.microsoft.com/office/drawing/2014/main" id="{F5931112-7EF3-3C49-9217-532CD6D8FC6C}"/>
                  </a:ext>
                </a:extLst>
              </p:cNvPr>
              <p:cNvSpPr/>
              <p:nvPr/>
            </p:nvSpPr>
            <p:spPr>
              <a:xfrm>
                <a:off x="2828925" y="6617020"/>
                <a:ext cx="1980000" cy="1080000"/>
              </a:xfrm>
              <a:prstGeom prst="rect">
                <a:avLst/>
              </a:prstGeom>
              <a:solidFill>
                <a:srgbClr val="019BA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 sz="700"/>
              </a:p>
            </p:txBody>
          </p:sp>
          <p:sp>
            <p:nvSpPr>
              <p:cNvPr id="20" name="Afrundet rektangel 14">
                <a:extLst>
                  <a:ext uri="{FF2B5EF4-FFF2-40B4-BE49-F238E27FC236}">
                    <a16:creationId xmlns:a16="http://schemas.microsoft.com/office/drawing/2014/main" id="{9841918E-25DB-2546-9F9B-9A832C0ED4EE}"/>
                  </a:ext>
                </a:extLst>
              </p:cNvPr>
              <p:cNvSpPr/>
              <p:nvPr/>
            </p:nvSpPr>
            <p:spPr>
              <a:xfrm>
                <a:off x="3679825" y="6788150"/>
                <a:ext cx="139100" cy="609600"/>
              </a:xfrm>
              <a:prstGeom prst="roundRect">
                <a:avLst/>
              </a:prstGeom>
              <a:solidFill>
                <a:srgbClr val="009999"/>
              </a:solidFill>
              <a:ln w="19050"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 sz="700"/>
              </a:p>
            </p:txBody>
          </p:sp>
          <p:sp>
            <p:nvSpPr>
              <p:cNvPr id="21" name="Ellipse 15">
                <a:extLst>
                  <a:ext uri="{FF2B5EF4-FFF2-40B4-BE49-F238E27FC236}">
                    <a16:creationId xmlns:a16="http://schemas.microsoft.com/office/drawing/2014/main" id="{B880CA4E-50AC-F149-A976-31065B7F551A}"/>
                  </a:ext>
                </a:extLst>
              </p:cNvPr>
              <p:cNvSpPr/>
              <p:nvPr/>
            </p:nvSpPr>
            <p:spPr>
              <a:xfrm>
                <a:off x="3630312" y="7340690"/>
                <a:ext cx="238125" cy="209550"/>
              </a:xfrm>
              <a:prstGeom prst="ellipse">
                <a:avLst/>
              </a:prstGeom>
              <a:solidFill>
                <a:srgbClr val="009999"/>
              </a:solidFill>
              <a:ln w="19050"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 sz="700"/>
              </a:p>
            </p:txBody>
          </p:sp>
          <p:sp>
            <p:nvSpPr>
              <p:cNvPr id="22" name="Ellipse 16">
                <a:extLst>
                  <a:ext uri="{FF2B5EF4-FFF2-40B4-BE49-F238E27FC236}">
                    <a16:creationId xmlns:a16="http://schemas.microsoft.com/office/drawing/2014/main" id="{96B0895A-B069-784D-BA31-A3AECEE01D23}"/>
                  </a:ext>
                </a:extLst>
              </p:cNvPr>
              <p:cNvSpPr/>
              <p:nvPr/>
            </p:nvSpPr>
            <p:spPr>
              <a:xfrm>
                <a:off x="3698874" y="7397750"/>
                <a:ext cx="101000" cy="98425"/>
              </a:xfrm>
              <a:prstGeom prst="ellipse">
                <a:avLst/>
              </a:prstGeom>
              <a:solidFill>
                <a:srgbClr val="FF4B4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 sz="700"/>
              </a:p>
            </p:txBody>
          </p:sp>
          <p:sp>
            <p:nvSpPr>
              <p:cNvPr id="23" name="Afrundet rektangel 17">
                <a:extLst>
                  <a:ext uri="{FF2B5EF4-FFF2-40B4-BE49-F238E27FC236}">
                    <a16:creationId xmlns:a16="http://schemas.microsoft.com/office/drawing/2014/main" id="{718ED466-60A5-C942-8ABF-2AB6114BA6E1}"/>
                  </a:ext>
                </a:extLst>
              </p:cNvPr>
              <p:cNvSpPr/>
              <p:nvPr/>
            </p:nvSpPr>
            <p:spPr>
              <a:xfrm>
                <a:off x="3727149" y="7015208"/>
                <a:ext cx="36000" cy="406719"/>
              </a:xfrm>
              <a:prstGeom prst="roundRect">
                <a:avLst/>
              </a:prstGeom>
              <a:solidFill>
                <a:srgbClr val="FF4B4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 sz="700"/>
              </a:p>
            </p:txBody>
          </p:sp>
          <p:cxnSp>
            <p:nvCxnSpPr>
              <p:cNvPr id="24" name="Lige forbindelse 18">
                <a:extLst>
                  <a:ext uri="{FF2B5EF4-FFF2-40B4-BE49-F238E27FC236}">
                    <a16:creationId xmlns:a16="http://schemas.microsoft.com/office/drawing/2014/main" id="{412BF15F-55D9-7643-831C-BFA09A7F89C2}"/>
                  </a:ext>
                </a:extLst>
              </p:cNvPr>
              <p:cNvCxnSpPr/>
              <p:nvPr/>
            </p:nvCxnSpPr>
            <p:spPr>
              <a:xfrm>
                <a:off x="3679825" y="6902450"/>
                <a:ext cx="47324" cy="0"/>
              </a:xfrm>
              <a:prstGeom prst="line">
                <a:avLst/>
              </a:prstGeom>
              <a:ln w="19050"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Lige forbindelse 19">
                <a:extLst>
                  <a:ext uri="{FF2B5EF4-FFF2-40B4-BE49-F238E27FC236}">
                    <a16:creationId xmlns:a16="http://schemas.microsoft.com/office/drawing/2014/main" id="{F2610CF4-A379-7647-9FCA-A56ACF72F724}"/>
                  </a:ext>
                </a:extLst>
              </p:cNvPr>
              <p:cNvCxnSpPr/>
              <p:nvPr/>
            </p:nvCxnSpPr>
            <p:spPr>
              <a:xfrm>
                <a:off x="3679825" y="6997700"/>
                <a:ext cx="47324" cy="0"/>
              </a:xfrm>
              <a:prstGeom prst="line">
                <a:avLst/>
              </a:prstGeom>
              <a:ln w="19050"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Lige forbindelse 20">
                <a:extLst>
                  <a:ext uri="{FF2B5EF4-FFF2-40B4-BE49-F238E27FC236}">
                    <a16:creationId xmlns:a16="http://schemas.microsoft.com/office/drawing/2014/main" id="{15CE67C8-21F2-584B-8D7A-D929AD2CF090}"/>
                  </a:ext>
                </a:extLst>
              </p:cNvPr>
              <p:cNvCxnSpPr/>
              <p:nvPr/>
            </p:nvCxnSpPr>
            <p:spPr>
              <a:xfrm>
                <a:off x="3676650" y="7099300"/>
                <a:ext cx="47324" cy="0"/>
              </a:xfrm>
              <a:prstGeom prst="line">
                <a:avLst/>
              </a:prstGeom>
              <a:ln w="19050"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Lige forbindelse 21">
                <a:extLst>
                  <a:ext uri="{FF2B5EF4-FFF2-40B4-BE49-F238E27FC236}">
                    <a16:creationId xmlns:a16="http://schemas.microsoft.com/office/drawing/2014/main" id="{F43ED2A2-98CB-B64D-90A4-D3F3056B2C43}"/>
                  </a:ext>
                </a:extLst>
              </p:cNvPr>
              <p:cNvCxnSpPr/>
              <p:nvPr/>
            </p:nvCxnSpPr>
            <p:spPr>
              <a:xfrm>
                <a:off x="3676650" y="7194550"/>
                <a:ext cx="47324" cy="0"/>
              </a:xfrm>
              <a:prstGeom prst="line">
                <a:avLst/>
              </a:prstGeom>
              <a:ln w="19050"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F02991DD-E68C-6E41-A16B-E0479276942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472941" y="3501296"/>
              <a:ext cx="885679" cy="482977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C8AD2F6A-31F6-2945-B668-449FECB349E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473162" y="5260757"/>
              <a:ext cx="885679" cy="482977"/>
            </a:xfrm>
            <a:prstGeom prst="rect">
              <a:avLst/>
            </a:prstGeom>
          </p:spPr>
        </p:pic>
      </p:grpSp>
      <p:sp>
        <p:nvSpPr>
          <p:cNvPr id="30" name="Rektangel 9">
            <a:extLst>
              <a:ext uri="{FF2B5EF4-FFF2-40B4-BE49-F238E27FC236}">
                <a16:creationId xmlns:a16="http://schemas.microsoft.com/office/drawing/2014/main" id="{F83D35A5-9B86-5C41-A3FB-58E683EC21EC}"/>
              </a:ext>
            </a:extLst>
          </p:cNvPr>
          <p:cNvSpPr/>
          <p:nvPr/>
        </p:nvSpPr>
        <p:spPr>
          <a:xfrm>
            <a:off x="3584033" y="1682599"/>
            <a:ext cx="840105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da-DK" sz="1600" dirty="0">
                <a:solidFill>
                  <a:schemeClr val="bg1"/>
                </a:solidFill>
              </a:rPr>
              <a:t>Mød ikke op, hvis du har symptomer på COVID-19 – også lette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da-DK" sz="1600" dirty="0">
                <a:solidFill>
                  <a:schemeClr val="bg1"/>
                </a:solidFill>
              </a:rPr>
              <a:t>Host/nys i ærmet</a:t>
            </a:r>
          </a:p>
        </p:txBody>
      </p:sp>
      <p:sp>
        <p:nvSpPr>
          <p:cNvPr id="31" name="Rektangel 9">
            <a:extLst>
              <a:ext uri="{FF2B5EF4-FFF2-40B4-BE49-F238E27FC236}">
                <a16:creationId xmlns:a16="http://schemas.microsoft.com/office/drawing/2014/main" id="{252B6818-4FDB-7548-9856-A6B45D88E1A4}"/>
              </a:ext>
            </a:extLst>
          </p:cNvPr>
          <p:cNvSpPr/>
          <p:nvPr/>
        </p:nvSpPr>
        <p:spPr>
          <a:xfrm>
            <a:off x="3592552" y="2299081"/>
            <a:ext cx="840105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da-DK" sz="1600" dirty="0">
                <a:solidFill>
                  <a:schemeClr val="bg1"/>
                </a:solidFill>
              </a:rPr>
              <a:t>Hold afstand på minimum 1 meter,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da-DK" sz="1600" dirty="0">
                <a:solidFill>
                  <a:schemeClr val="bg1"/>
                </a:solidFill>
              </a:rPr>
              <a:t>Undgå at bruge elevatorer. Hold 2 m afstand, hvis de bruges. </a:t>
            </a:r>
          </a:p>
        </p:txBody>
      </p:sp>
      <p:sp>
        <p:nvSpPr>
          <p:cNvPr id="32" name="Rektangel 9">
            <a:extLst>
              <a:ext uri="{FF2B5EF4-FFF2-40B4-BE49-F238E27FC236}">
                <a16:creationId xmlns:a16="http://schemas.microsoft.com/office/drawing/2014/main" id="{DE76B436-3472-5545-8A3A-7D60E7CF7E73}"/>
              </a:ext>
            </a:extLst>
          </p:cNvPr>
          <p:cNvSpPr/>
          <p:nvPr/>
        </p:nvSpPr>
        <p:spPr>
          <a:xfrm>
            <a:off x="3592552" y="2891027"/>
            <a:ext cx="840105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da-DK" sz="1600" dirty="0">
                <a:solidFill>
                  <a:schemeClr val="bg1"/>
                </a:solidFill>
              </a:rPr>
              <a:t>Sprit hænder, når du går ind i bygningen 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da-DK" sz="1600" dirty="0">
                <a:solidFill>
                  <a:schemeClr val="bg1"/>
                </a:solidFill>
              </a:rPr>
              <a:t>Sprit hænder når du går ind i UV-lokalet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da-DK" sz="1600" dirty="0">
                <a:solidFill>
                  <a:schemeClr val="bg1"/>
                </a:solidFill>
              </a:rPr>
              <a:t>Sørg for god håndhygiejne - grundigt og ofte </a:t>
            </a:r>
          </a:p>
        </p:txBody>
      </p:sp>
      <p:sp>
        <p:nvSpPr>
          <p:cNvPr id="33" name="Rektangel 9">
            <a:extLst>
              <a:ext uri="{FF2B5EF4-FFF2-40B4-BE49-F238E27FC236}">
                <a16:creationId xmlns:a16="http://schemas.microsoft.com/office/drawing/2014/main" id="{59D8946E-6107-6441-A45F-80E7690041AB}"/>
              </a:ext>
            </a:extLst>
          </p:cNvPr>
          <p:cNvSpPr/>
          <p:nvPr/>
        </p:nvSpPr>
        <p:spPr>
          <a:xfrm>
            <a:off x="3592552" y="3736254"/>
            <a:ext cx="840105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da-DK" sz="1600" dirty="0">
                <a:solidFill>
                  <a:schemeClr val="bg1"/>
                </a:solidFill>
              </a:rPr>
              <a:t>Ved indgang i lokalet; sæt jer, så tæt passage af andre minimeres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da-DK" sz="1600" dirty="0">
                <a:solidFill>
                  <a:schemeClr val="bg1"/>
                </a:solidFill>
              </a:rPr>
              <a:t>Vær opmærksom på, hvor I må/ikke må sidde</a:t>
            </a:r>
          </a:p>
        </p:txBody>
      </p:sp>
      <p:sp>
        <p:nvSpPr>
          <p:cNvPr id="34" name="Rektangel 9">
            <a:extLst>
              <a:ext uri="{FF2B5EF4-FFF2-40B4-BE49-F238E27FC236}">
                <a16:creationId xmlns:a16="http://schemas.microsoft.com/office/drawing/2014/main" id="{B7AA991E-EA1A-5649-8ADC-79BC777E5B38}"/>
              </a:ext>
            </a:extLst>
          </p:cNvPr>
          <p:cNvSpPr/>
          <p:nvPr/>
        </p:nvSpPr>
        <p:spPr>
          <a:xfrm>
            <a:off x="3592552" y="4268094"/>
            <a:ext cx="840105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sz="1600" dirty="0">
                <a:solidFill>
                  <a:schemeClr val="bg1"/>
                </a:solidFill>
              </a:rPr>
              <a:t>Sid med min. 1 m afstand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sz="1600" dirty="0">
                <a:solidFill>
                  <a:schemeClr val="bg1"/>
                </a:solidFill>
              </a:rPr>
              <a:t>Undgå at gå rundt under undervisningen</a:t>
            </a:r>
          </a:p>
        </p:txBody>
      </p:sp>
      <p:sp>
        <p:nvSpPr>
          <p:cNvPr id="35" name="Rektangel 9">
            <a:extLst>
              <a:ext uri="{FF2B5EF4-FFF2-40B4-BE49-F238E27FC236}">
                <a16:creationId xmlns:a16="http://schemas.microsoft.com/office/drawing/2014/main" id="{C7106EB4-D862-3041-BD20-B351F87E2012}"/>
              </a:ext>
            </a:extLst>
          </p:cNvPr>
          <p:cNvSpPr/>
          <p:nvPr/>
        </p:nvSpPr>
        <p:spPr>
          <a:xfrm>
            <a:off x="3592552" y="4917190"/>
            <a:ext cx="840105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sz="1600" dirty="0">
                <a:solidFill>
                  <a:schemeClr val="bg1"/>
                </a:solidFill>
              </a:rPr>
              <a:t>Meld dig til at rengøre pladser efter undervisning – husk at rengøre sprayflaske efter brug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sz="1600" dirty="0">
                <a:solidFill>
                  <a:schemeClr val="bg1"/>
                </a:solidFill>
              </a:rPr>
              <a:t>Del ikke udstyr med andre</a:t>
            </a:r>
          </a:p>
        </p:txBody>
      </p:sp>
      <p:sp>
        <p:nvSpPr>
          <p:cNvPr id="36" name="Rektangel 9">
            <a:extLst>
              <a:ext uri="{FF2B5EF4-FFF2-40B4-BE49-F238E27FC236}">
                <a16:creationId xmlns:a16="http://schemas.microsoft.com/office/drawing/2014/main" id="{57882BC7-01BD-8C46-9A12-8556920E598B}"/>
              </a:ext>
            </a:extLst>
          </p:cNvPr>
          <p:cNvSpPr/>
          <p:nvPr/>
        </p:nvSpPr>
        <p:spPr>
          <a:xfrm>
            <a:off x="3592552" y="5806117"/>
            <a:ext cx="840105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da-DK" sz="1600" dirty="0">
                <a:solidFill>
                  <a:schemeClr val="bg1"/>
                </a:solidFill>
              </a:rPr>
              <a:t>Tøm lokalet tættest på udgangen først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da-DK" sz="1600" dirty="0">
                <a:solidFill>
                  <a:schemeClr val="bg1"/>
                </a:solidFill>
              </a:rPr>
              <a:t>Forlad lokalet i god ro og orden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da-DK" sz="1600" dirty="0">
                <a:solidFill>
                  <a:schemeClr val="bg1"/>
                </a:solidFill>
              </a:rPr>
              <a:t>Hold afstand til hinanden</a:t>
            </a:r>
          </a:p>
        </p:txBody>
      </p:sp>
    </p:spTree>
    <p:extLst>
      <p:ext uri="{BB962C8B-B14F-4D97-AF65-F5344CB8AC3E}">
        <p14:creationId xmlns:p14="http://schemas.microsoft.com/office/powerpoint/2010/main" val="37902749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626E08-C63B-6949-B4E8-E9D44F392E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10/09/2020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EACF75-7356-2C4D-B88C-65DF987A1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3</a:t>
            </a:fld>
            <a:endParaRPr lang="en-GB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613B69DD-A7E0-1246-96AE-EAAF646567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4" y="620714"/>
            <a:ext cx="6637337" cy="865186"/>
          </a:xfrm>
        </p:spPr>
        <p:txBody>
          <a:bodyPr/>
          <a:lstStyle/>
          <a:p>
            <a:r>
              <a:rPr lang="da-DK" dirty="0"/>
              <a:t>Alt på computeren er relateret til binære tal</a:t>
            </a:r>
            <a:endParaRPr lang="en-US" dirty="0"/>
          </a:p>
        </p:txBody>
      </p:sp>
      <p:pic>
        <p:nvPicPr>
          <p:cNvPr id="10" name="Content Placeholder 3">
            <a:extLst>
              <a:ext uri="{FF2B5EF4-FFF2-40B4-BE49-F238E27FC236}">
                <a16:creationId xmlns:a16="http://schemas.microsoft.com/office/drawing/2014/main" id="{ED7E214E-DD69-A04A-94CD-AF55DFEFD3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6301" y="15384"/>
            <a:ext cx="4501242" cy="6842616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8A11D78-BE71-144E-B2BB-2B7C287E8F25}"/>
              </a:ext>
            </a:extLst>
          </p:cNvPr>
          <p:cNvSpPr txBox="1"/>
          <p:nvPr/>
        </p:nvSpPr>
        <p:spPr>
          <a:xfrm>
            <a:off x="848385" y="2562926"/>
            <a:ext cx="5400015" cy="584775"/>
          </a:xfrm>
          <a:prstGeom prst="rect">
            <a:avLst/>
          </a:prstGeom>
          <a:noFill/>
          <a:ln w="635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GB" sz="3200" dirty="0"/>
              <a:t>https://</a:t>
            </a:r>
            <a:r>
              <a:rPr lang="en-GB" sz="3200" dirty="0" err="1"/>
              <a:t>tinyurl.com</a:t>
            </a:r>
            <a:r>
              <a:rPr lang="en-GB" sz="3200" dirty="0"/>
              <a:t>/ycpxcto5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BADE94E-C4AF-624B-8656-566CA54A431B}"/>
              </a:ext>
            </a:extLst>
          </p:cNvPr>
          <p:cNvSpPr txBox="1"/>
          <p:nvPr/>
        </p:nvSpPr>
        <p:spPr>
          <a:xfrm>
            <a:off x="1676400" y="277836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2DF40F-9622-BA4E-A715-840948C9EA43}"/>
              </a:ext>
            </a:extLst>
          </p:cNvPr>
          <p:cNvSpPr txBox="1"/>
          <p:nvPr/>
        </p:nvSpPr>
        <p:spPr>
          <a:xfrm>
            <a:off x="848385" y="3987284"/>
            <a:ext cx="31598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Antal</a:t>
            </a:r>
            <a:r>
              <a:rPr lang="en-US" sz="2400" dirty="0"/>
              <a:t> </a:t>
            </a:r>
            <a:r>
              <a:rPr lang="en-US" sz="2400" dirty="0" err="1"/>
              <a:t>tal</a:t>
            </a:r>
            <a:r>
              <a:rPr lang="en-US" sz="2400" dirty="0"/>
              <a:t> </a:t>
            </a:r>
            <a:r>
              <a:rPr lang="en-US" sz="2400" dirty="0" err="1"/>
              <a:t>ved</a:t>
            </a:r>
            <a:r>
              <a:rPr lang="en-US" sz="2400" dirty="0"/>
              <a:t> n bits: 2</a:t>
            </a:r>
            <a:r>
              <a:rPr lang="en-US" sz="2400" baseline="30000" dirty="0"/>
              <a:t>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3775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CCF072-3E4C-0940-B4D4-809C48685E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10/09/2020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3B17AC-9742-2A46-A21F-B863FD7C5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4</a:t>
            </a:fld>
            <a:endParaRPr lang="en-GB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31813AA-6DC2-C442-9400-539BF1A6FB26}"/>
              </a:ext>
            </a:extLst>
          </p:cNvPr>
          <p:cNvSpPr txBox="1">
            <a:spLocks/>
          </p:cNvSpPr>
          <p:nvPr/>
        </p:nvSpPr>
        <p:spPr>
          <a:xfrm>
            <a:off x="838200" y="667785"/>
            <a:ext cx="10515600" cy="103615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000" kern="1200" spc="6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a-DK" dirty="0"/>
              <a:t>Dividér med 2 algoritmen</a:t>
            </a:r>
            <a:endParaRPr lang="en-GB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EE56764-CF59-744D-B3E1-18A3B8AE6974}"/>
              </a:ext>
            </a:extLst>
          </p:cNvPr>
          <p:cNvSpPr/>
          <p:nvPr/>
        </p:nvSpPr>
        <p:spPr>
          <a:xfrm>
            <a:off x="1065178" y="5261012"/>
            <a:ext cx="5359068" cy="584775"/>
          </a:xfrm>
          <a:prstGeom prst="rect">
            <a:avLst/>
          </a:prstGeom>
          <a:ln w="6350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GB" sz="3200" dirty="0"/>
              <a:t>https://</a:t>
            </a:r>
            <a:r>
              <a:rPr lang="en-GB" sz="3200" dirty="0" err="1"/>
              <a:t>tinyurl.com</a:t>
            </a:r>
            <a:r>
              <a:rPr lang="en-GB" sz="3200" dirty="0"/>
              <a:t>/y7s5979a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E4CC2E2-D2F4-9D4A-B55E-3E12DBB3BE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3363" y="1703940"/>
            <a:ext cx="3073400" cy="250635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4EBAB07-BEB0-9C41-8656-225C76E24C00}"/>
              </a:ext>
            </a:extLst>
          </p:cNvPr>
          <p:cNvSpPr txBox="1"/>
          <p:nvPr/>
        </p:nvSpPr>
        <p:spPr>
          <a:xfrm>
            <a:off x="7305046" y="1519274"/>
            <a:ext cx="36968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Hvad</a:t>
            </a:r>
            <a:r>
              <a:rPr lang="en-US" sz="2400" dirty="0"/>
              <a:t> </a:t>
            </a:r>
            <a:r>
              <a:rPr lang="en-US" sz="2400" dirty="0" err="1"/>
              <a:t>gøre</a:t>
            </a:r>
            <a:r>
              <a:rPr lang="en-US" sz="2400" dirty="0"/>
              <a:t> </a:t>
            </a:r>
            <a:r>
              <a:rPr lang="en-US" sz="2400" dirty="0" err="1"/>
              <a:t>dividér</a:t>
            </a:r>
            <a:r>
              <a:rPr lang="en-US" sz="2400" dirty="0"/>
              <a:t> med 2?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933BF8-1631-8345-809C-CB6C600B8800}"/>
              </a:ext>
            </a:extLst>
          </p:cNvPr>
          <p:cNvSpPr txBox="1"/>
          <p:nvPr/>
        </p:nvSpPr>
        <p:spPr>
          <a:xfrm>
            <a:off x="7514492" y="2438400"/>
            <a:ext cx="18004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 = 0100</a:t>
            </a:r>
            <a:r>
              <a:rPr lang="en-US" baseline="-25000" dirty="0"/>
              <a:t>2</a:t>
            </a:r>
          </a:p>
          <a:p>
            <a:r>
              <a:rPr lang="en-US" dirty="0"/>
              <a:t>4/2 = 2 </a:t>
            </a:r>
            <a:r>
              <a:rPr lang="en-US"/>
              <a:t>= 0010</a:t>
            </a:r>
            <a:r>
              <a:rPr lang="en-US" baseline="-25000"/>
              <a:t>2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9295B7-4444-6A4A-8230-98DD89CAC274}"/>
              </a:ext>
            </a:extLst>
          </p:cNvPr>
          <p:cNvSpPr txBox="1"/>
          <p:nvPr/>
        </p:nvSpPr>
        <p:spPr>
          <a:xfrm>
            <a:off x="7514492" y="3219026"/>
            <a:ext cx="19255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12 = 1100</a:t>
            </a:r>
            <a:r>
              <a:rPr lang="en-US" baseline="-25000" dirty="0"/>
              <a:t>2</a:t>
            </a:r>
            <a:endParaRPr lang="en-US" dirty="0"/>
          </a:p>
          <a:p>
            <a:r>
              <a:rPr lang="en-US" dirty="0"/>
              <a:t>12/2 = 6 = 0110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458A54-E7EF-7B49-9506-37472E2A5AF5}"/>
              </a:ext>
            </a:extLst>
          </p:cNvPr>
          <p:cNvSpPr txBox="1"/>
          <p:nvPr/>
        </p:nvSpPr>
        <p:spPr>
          <a:xfrm>
            <a:off x="7514492" y="3999652"/>
            <a:ext cx="11769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 = 0011</a:t>
            </a:r>
            <a:r>
              <a:rPr lang="en-US" baseline="-25000" dirty="0"/>
              <a:t>2</a:t>
            </a:r>
            <a:endParaRPr lang="en-US" dirty="0"/>
          </a:p>
          <a:p>
            <a:r>
              <a:rPr lang="en-US" dirty="0"/>
              <a:t>3/2 =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F0E6C71-7903-DF45-A3EB-2FAA581882B9}"/>
              </a:ext>
            </a:extLst>
          </p:cNvPr>
          <p:cNvSpPr txBox="1"/>
          <p:nvPr/>
        </p:nvSpPr>
        <p:spPr>
          <a:xfrm>
            <a:off x="7305046" y="2066562"/>
            <a:ext cx="1276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Eksempler</a:t>
            </a:r>
            <a:r>
              <a:rPr lang="en-US" dirty="0"/>
              <a:t>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2F38909-25EB-4B4D-BA5F-749DE0EF707D}"/>
              </a:ext>
            </a:extLst>
          </p:cNvPr>
          <p:cNvSpPr txBox="1"/>
          <p:nvPr/>
        </p:nvSpPr>
        <p:spPr>
          <a:xfrm>
            <a:off x="8126400" y="4276651"/>
            <a:ext cx="484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1,5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AAA7A1F-955B-8848-AB26-7618252D6F52}"/>
              </a:ext>
            </a:extLst>
          </p:cNvPr>
          <p:cNvSpPr txBox="1"/>
          <p:nvPr/>
        </p:nvSpPr>
        <p:spPr>
          <a:xfrm>
            <a:off x="8513326" y="4276651"/>
            <a:ext cx="1164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= 0001.1</a:t>
            </a:r>
            <a:r>
              <a:rPr lang="en-US" baseline="-25000" dirty="0"/>
              <a:t>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5079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" grpId="0"/>
      <p:bldP spid="3" grpId="0"/>
      <p:bldP spid="4" grpId="0"/>
      <p:bldP spid="9" grpId="0"/>
      <p:bldP spid="11" grpId="0"/>
      <p:bldP spid="13" grpId="0"/>
      <p:bldP spid="1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6DFD95-F265-B54F-B5C0-DA31F91ACA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10/09/2020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FFF115-C2E9-B443-A0C5-E9680A4D66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5</a:t>
            </a:fld>
            <a:endParaRPr lang="en-GB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4763E18-C86B-3B49-B6E0-75804501FB22}"/>
              </a:ext>
            </a:extLst>
          </p:cNvPr>
          <p:cNvSpPr txBox="1">
            <a:spLocks/>
          </p:cNvSpPr>
          <p:nvPr/>
        </p:nvSpPr>
        <p:spPr>
          <a:xfrm>
            <a:off x="838200" y="663713"/>
            <a:ext cx="10515600" cy="102697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000" kern="1200" spc="6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err="1"/>
              <a:t>Heltal</a:t>
            </a:r>
            <a:r>
              <a:rPr lang="en-GB" dirty="0"/>
              <a:t> </a:t>
            </a:r>
            <a:r>
              <a:rPr lang="en-GB" dirty="0" err="1"/>
              <a:t>og</a:t>
            </a:r>
            <a:r>
              <a:rPr lang="en-GB" dirty="0"/>
              <a:t> </a:t>
            </a:r>
            <a:r>
              <a:rPr lang="en-GB" dirty="0" err="1"/>
              <a:t>endelig</a:t>
            </a:r>
            <a:r>
              <a:rPr lang="en-GB" dirty="0"/>
              <a:t> </a:t>
            </a:r>
            <a:r>
              <a:rPr lang="en-GB" dirty="0" err="1"/>
              <a:t>præcision</a:t>
            </a:r>
            <a:endParaRPr lang="en-GB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0C8623D9-71F3-FF4E-B5F4-3D89E6FA2AC9}"/>
              </a:ext>
            </a:extLst>
          </p:cNvPr>
          <p:cNvSpPr txBox="1">
            <a:spLocks/>
          </p:cNvSpPr>
          <p:nvPr/>
        </p:nvSpPr>
        <p:spPr>
          <a:xfrm>
            <a:off x="834780" y="1825626"/>
            <a:ext cx="7770377" cy="5232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Bytes er 8 bit =&gt; 2</a:t>
            </a:r>
            <a:r>
              <a:rPr lang="en-GB" baseline="300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8</a:t>
            </a:r>
            <a:r>
              <a:rPr lang="en-GB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</a:t>
            </a:r>
            <a:r>
              <a:rPr lang="en-GB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forskellige</a:t>
            </a:r>
            <a:r>
              <a:rPr lang="en-GB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</a:t>
            </a:r>
            <a:r>
              <a:rPr lang="en-GB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tal</a:t>
            </a:r>
            <a:endParaRPr lang="en-GB" dirty="0">
              <a:latin typeface="DejaVu Sans Book" panose="020B0603030804020204" pitchFamily="34" charset="0"/>
              <a:ea typeface="DejaVu Sans Book" panose="020B0603030804020204" pitchFamily="34" charset="0"/>
              <a:cs typeface="DejaVu Sans Book" panose="020B0603030804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5AEA2E-45FC-524C-9BC0-2C9893A0FA79}"/>
              </a:ext>
            </a:extLst>
          </p:cNvPr>
          <p:cNvSpPr txBox="1"/>
          <p:nvPr/>
        </p:nvSpPr>
        <p:spPr>
          <a:xfrm>
            <a:off x="841983" y="2659061"/>
            <a:ext cx="52540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let a = 50y;;</a:t>
            </a:r>
          </a:p>
          <a:p>
            <a:r>
              <a:rPr lang="en-GB" sz="2400" dirty="0"/>
              <a:t>a*10y;;</a:t>
            </a:r>
          </a:p>
        </p:txBody>
      </p:sp>
    </p:spTree>
    <p:extLst>
      <p:ext uri="{BB962C8B-B14F-4D97-AF65-F5344CB8AC3E}">
        <p14:creationId xmlns:p14="http://schemas.microsoft.com/office/powerpoint/2010/main" val="1010074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6DFD95-F265-B54F-B5C0-DA31F91ACA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10/09/2020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FFF115-C2E9-B443-A0C5-E9680A4D66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6</a:t>
            </a:fld>
            <a:endParaRPr lang="en-GB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4763E18-C86B-3B49-B6E0-75804501FB22}"/>
              </a:ext>
            </a:extLst>
          </p:cNvPr>
          <p:cNvSpPr txBox="1">
            <a:spLocks/>
          </p:cNvSpPr>
          <p:nvPr/>
        </p:nvSpPr>
        <p:spPr>
          <a:xfrm>
            <a:off x="838200" y="663713"/>
            <a:ext cx="10515600" cy="102697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000" kern="1200" spc="6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Floats </a:t>
            </a:r>
            <a:r>
              <a:rPr lang="en-GB" dirty="0" err="1"/>
              <a:t>og</a:t>
            </a:r>
            <a:r>
              <a:rPr lang="en-GB" dirty="0"/>
              <a:t> </a:t>
            </a:r>
            <a:r>
              <a:rPr lang="en-GB" dirty="0" err="1"/>
              <a:t>problemet</a:t>
            </a:r>
            <a:r>
              <a:rPr lang="en-GB" dirty="0"/>
              <a:t> med </a:t>
            </a:r>
            <a:r>
              <a:rPr lang="en-GB" dirty="0" err="1"/>
              <a:t>endelig</a:t>
            </a:r>
            <a:r>
              <a:rPr lang="en-GB" dirty="0"/>
              <a:t> </a:t>
            </a:r>
            <a:r>
              <a:rPr lang="en-GB" dirty="0" err="1"/>
              <a:t>præcision</a:t>
            </a:r>
            <a:endParaRPr lang="en-GB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0C8623D9-71F3-FF4E-B5F4-3D89E6FA2AC9}"/>
              </a:ext>
            </a:extLst>
          </p:cNvPr>
          <p:cNvSpPr txBox="1">
            <a:spLocks/>
          </p:cNvSpPr>
          <p:nvPr/>
        </p:nvSpPr>
        <p:spPr>
          <a:xfrm>
            <a:off x="834780" y="1825626"/>
            <a:ext cx="7770377" cy="5232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Floats er 64 bit =&gt; 2</a:t>
            </a:r>
            <a:r>
              <a:rPr lang="en-GB" baseline="300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64</a:t>
            </a:r>
            <a:r>
              <a:rPr lang="en-GB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</a:t>
            </a:r>
            <a:r>
              <a:rPr lang="en-GB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forskellige</a:t>
            </a:r>
            <a:r>
              <a:rPr lang="en-GB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</a:t>
            </a:r>
            <a:r>
              <a:rPr lang="en-GB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tal</a:t>
            </a:r>
            <a:endParaRPr lang="en-GB" dirty="0">
              <a:latin typeface="DejaVu Sans Book" panose="020B0603030804020204" pitchFamily="34" charset="0"/>
              <a:ea typeface="DejaVu Sans Book" panose="020B0603030804020204" pitchFamily="34" charset="0"/>
              <a:cs typeface="DejaVu Sans Book" panose="020B0603030804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5AEA2E-45FC-524C-9BC0-2C9893A0FA79}"/>
              </a:ext>
            </a:extLst>
          </p:cNvPr>
          <p:cNvSpPr txBox="1"/>
          <p:nvPr/>
        </p:nvSpPr>
        <p:spPr>
          <a:xfrm>
            <a:off x="841983" y="2659061"/>
            <a:ext cx="5254017" cy="15863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let a = 1.0               </a:t>
            </a:r>
          </a:p>
          <a:p>
            <a:r>
              <a:rPr lang="en-GB" sz="2400" dirty="0"/>
              <a:t>let b = 1e-10</a:t>
            </a:r>
          </a:p>
          <a:p>
            <a:r>
              <a:rPr lang="en-GB" sz="2400" dirty="0"/>
              <a:t>let c = </a:t>
            </a:r>
            <a:r>
              <a:rPr lang="en-GB" sz="2400" dirty="0" err="1"/>
              <a:t>a+b</a:t>
            </a:r>
            <a:r>
              <a:rPr lang="en-GB" sz="2400" dirty="0"/>
              <a:t>;;</a:t>
            </a:r>
          </a:p>
          <a:p>
            <a:r>
              <a:rPr lang="en-GB" sz="2400" dirty="0" err="1"/>
              <a:t>printfn</a:t>
            </a:r>
            <a:r>
              <a:rPr lang="en-GB" sz="2400" dirty="0"/>
              <a:t> "a=%A, b=%A , c=%A " a b c;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F5902DF-2FC3-2B47-9011-971321FA0BDC}"/>
              </a:ext>
            </a:extLst>
          </p:cNvPr>
          <p:cNvSpPr txBox="1"/>
          <p:nvPr/>
        </p:nvSpPr>
        <p:spPr>
          <a:xfrm>
            <a:off x="841983" y="4264703"/>
            <a:ext cx="52540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err="1"/>
              <a:t>printfn</a:t>
            </a:r>
            <a:r>
              <a:rPr lang="en-GB" sz="2400"/>
              <a:t> ”%A</a:t>
            </a:r>
            <a:r>
              <a:rPr lang="en-GB" sz="2400" dirty="0"/>
              <a:t>" (c-1.0);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BDEEE2-07EC-1542-9D62-36B102EAFB69}"/>
              </a:ext>
            </a:extLst>
          </p:cNvPr>
          <p:cNvSpPr txBox="1"/>
          <p:nvPr/>
        </p:nvSpPr>
        <p:spPr>
          <a:xfrm>
            <a:off x="841983" y="5090049"/>
            <a:ext cx="3200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let a = 1e10</a:t>
            </a:r>
          </a:p>
          <a:p>
            <a:r>
              <a:rPr lang="en-GB" sz="2400" dirty="0"/>
              <a:t>let b = a/1e-5</a:t>
            </a:r>
          </a:p>
          <a:p>
            <a:r>
              <a:rPr lang="en-GB" sz="2400" dirty="0"/>
              <a:t>let c = b - 1e15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139B27-4F77-DC4F-8386-EF1AD5880328}"/>
              </a:ext>
            </a:extLst>
          </p:cNvPr>
          <p:cNvSpPr txBox="1"/>
          <p:nvPr/>
        </p:nvSpPr>
        <p:spPr>
          <a:xfrm>
            <a:off x="7056854" y="5090049"/>
            <a:ext cx="4378122" cy="1200329"/>
          </a:xfrm>
          <a:prstGeom prst="rect">
            <a:avLst/>
          </a:prstGeom>
          <a:noFill/>
          <a:ln w="63500">
            <a:solidFill>
              <a:schemeClr val="accent1">
                <a:shade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err="1"/>
              <a:t>Konsekvens</a:t>
            </a:r>
            <a:r>
              <a:rPr lang="en-US" sz="2400" dirty="0"/>
              <a:t>:</a:t>
            </a:r>
          </a:p>
          <a:p>
            <a:endParaRPr lang="en-US" sz="2400" dirty="0"/>
          </a:p>
          <a:p>
            <a:r>
              <a:rPr lang="en-US" sz="2400" dirty="0"/>
              <a:t>  a = 3.0  vs.  abs (a – 3.0) &lt; 0.1</a:t>
            </a:r>
          </a:p>
        </p:txBody>
      </p:sp>
    </p:spTree>
    <p:extLst>
      <p:ext uri="{BB962C8B-B14F-4D97-AF65-F5344CB8AC3E}">
        <p14:creationId xmlns:p14="http://schemas.microsoft.com/office/powerpoint/2010/main" val="1884624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1" grpId="0"/>
      <p:bldP spid="3" grpId="0"/>
      <p:bldP spid="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3AE8D-F59D-8541-85CF-B19407BC36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Resumé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F3E5C6-5961-F944-BDD7-19A92709B2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10/09/2020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65303B-76E2-F542-9698-68C289C99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7</a:t>
            </a:fld>
            <a:endParaRPr lang="en-GB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EB1442C8-EBAB-9040-B897-97DFCEDCD4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8964" y="1635125"/>
            <a:ext cx="10778283" cy="4675187"/>
          </a:xfrm>
        </p:spPr>
        <p:txBody>
          <a:bodyPr/>
          <a:lstStyle/>
          <a:p>
            <a:pPr marL="0" indent="0">
              <a:buNone/>
            </a:pPr>
            <a:r>
              <a:rPr lang="da-DK" dirty="0"/>
              <a:t>Vi har talt om tal:</a:t>
            </a:r>
          </a:p>
          <a:p>
            <a:r>
              <a:rPr lang="da-DK" dirty="0"/>
              <a:t>Hvor mange man kan have på n bits</a:t>
            </a:r>
          </a:p>
          <a:p>
            <a:r>
              <a:rPr lang="da-DK" dirty="0"/>
              <a:t>Repeteret divider-med-2 algoritmen</a:t>
            </a:r>
          </a:p>
          <a:p>
            <a:r>
              <a:rPr lang="da-DK" dirty="0" err="1"/>
              <a:t>Overflow</a:t>
            </a:r>
            <a:r>
              <a:rPr lang="da-DK" dirty="0"/>
              <a:t> i heltalsberegninger</a:t>
            </a:r>
          </a:p>
          <a:p>
            <a:r>
              <a:rPr lang="da-DK" dirty="0"/>
              <a:t>Regnefejl i </a:t>
            </a:r>
            <a:r>
              <a:rPr lang="da-DK" dirty="0" err="1"/>
              <a:t>floats</a:t>
            </a:r>
            <a:r>
              <a:rPr lang="da-DK" dirty="0"/>
              <a:t> og konsekvens for sammenligning af </a:t>
            </a:r>
            <a:r>
              <a:rPr lang="da-DK"/>
              <a:t>floats</a:t>
            </a:r>
            <a:endParaRPr lang="da-DK" dirty="0"/>
          </a:p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0128250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9BBE5-FD1A-3F44-8AA8-4EC524041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4" y="526121"/>
            <a:ext cx="11012486" cy="865186"/>
          </a:xfrm>
        </p:spPr>
        <p:txBody>
          <a:bodyPr/>
          <a:lstStyle/>
          <a:p>
            <a:r>
              <a:rPr lang="en-US" dirty="0" err="1"/>
              <a:t>Spørgetime</a:t>
            </a:r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57F40DA-96AD-0047-B95A-30579AE589B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064430" y="518239"/>
            <a:ext cx="8660039" cy="6077220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56156C-CEF3-8445-B51E-102328F8D3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10/09/2020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BBE569-2702-8F46-A65E-5D3452A9D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59422370"/>
      </p:ext>
    </p:extLst>
  </p:cSld>
  <p:clrMapOvr>
    <a:masterClrMapping/>
  </p:clrMapOvr>
</p:sld>
</file>

<file path=ppt/theme/theme1.xml><?xml version="1.0" encoding="utf-8"?>
<a:theme xmlns:a="http://schemas.openxmlformats.org/drawingml/2006/main" name="Brugerdefineret design">
  <a:themeElements>
    <a:clrScheme name="KU 2016">
      <a:dk1>
        <a:sysClr val="windowText" lastClr="000000"/>
      </a:dk1>
      <a:lt1>
        <a:sysClr val="window" lastClr="FFFFFF"/>
      </a:lt1>
      <a:dk2>
        <a:srgbClr val="6E6E6E"/>
      </a:dk2>
      <a:lt2>
        <a:srgbClr val="E7E6E6"/>
      </a:lt2>
      <a:accent1>
        <a:srgbClr val="A31D20"/>
      </a:accent1>
      <a:accent2>
        <a:srgbClr val="7B7B7B"/>
      </a:accent2>
      <a:accent3>
        <a:srgbClr val="D49F3A"/>
      </a:accent3>
      <a:accent4>
        <a:srgbClr val="42759B"/>
      </a:accent4>
      <a:accent5>
        <a:srgbClr val="79ADB1"/>
      </a:accent5>
      <a:accent6>
        <a:srgbClr val="779921"/>
      </a:accent6>
      <a:hlink>
        <a:srgbClr val="A31D20"/>
      </a:hlink>
      <a:folHlink>
        <a:srgbClr val="000000"/>
      </a:folHlink>
    </a:clrScheme>
    <a:fontScheme name="KU2016">
      <a:majorFont>
        <a:latin typeface="Microsoft New Tai Lue"/>
        <a:ea typeface=""/>
        <a:cs typeface=""/>
      </a:majorFont>
      <a:minorFont>
        <a:latin typeface="Microsoft New Tai Lue"/>
        <a:ea typeface=""/>
        <a:cs typeface="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16_9_ENG_small.potx" id="{A3DD7A52-1208-4A6C-8744-F59945AA7F28}" vid="{9B86432B-FA9E-4F83-8547-14BF57C0A4D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-tema">
  <a:themeElements>
    <a:clrScheme name="Kont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ont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388</Words>
  <Application>Microsoft Macintosh PowerPoint</Application>
  <PresentationFormat>Widescreen</PresentationFormat>
  <Paragraphs>79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DejaVu Sans Book</vt:lpstr>
      <vt:lpstr>Microsoft New Tai Lue</vt:lpstr>
      <vt:lpstr>Brugerdefineret design</vt:lpstr>
      <vt:lpstr>PowerPoint Presentation</vt:lpstr>
      <vt:lpstr>PowerPoint Presentation</vt:lpstr>
      <vt:lpstr>Alt på computeren er relateret til binære tal</vt:lpstr>
      <vt:lpstr>PowerPoint Presentation</vt:lpstr>
      <vt:lpstr>PowerPoint Presentation</vt:lpstr>
      <vt:lpstr>PowerPoint Presentation</vt:lpstr>
      <vt:lpstr>Resumé</vt:lpstr>
      <vt:lpstr>Spørgetime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Jon Sporring</dc:creator>
  <cp:lastModifiedBy/>
  <cp:revision>1</cp:revision>
  <cp:lastPrinted>2020-08-30T17:31:18Z</cp:lastPrinted>
  <dcterms:created xsi:type="dcterms:W3CDTF">2020-05-18T14:26:00Z</dcterms:created>
  <dcterms:modified xsi:type="dcterms:W3CDTF">2020-09-10T10:08:10Z</dcterms:modified>
</cp:coreProperties>
</file>